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25"/>
  </p:notesMasterIdLst>
  <p:sldIdLst>
    <p:sldId id="1365" r:id="rId5"/>
    <p:sldId id="256" r:id="rId6"/>
    <p:sldId id="1735" r:id="rId7"/>
    <p:sldId id="1725" r:id="rId8"/>
    <p:sldId id="1738" r:id="rId9"/>
    <p:sldId id="1727" r:id="rId10"/>
    <p:sldId id="1737" r:id="rId11"/>
    <p:sldId id="1739" r:id="rId12"/>
    <p:sldId id="1736" r:id="rId13"/>
    <p:sldId id="1722" r:id="rId14"/>
    <p:sldId id="1723" r:id="rId15"/>
    <p:sldId id="1652" r:id="rId16"/>
    <p:sldId id="1728" r:id="rId17"/>
    <p:sldId id="1729" r:id="rId18"/>
    <p:sldId id="1740" r:id="rId19"/>
    <p:sldId id="1730" r:id="rId20"/>
    <p:sldId id="1731" r:id="rId21"/>
    <p:sldId id="1741" r:id="rId22"/>
    <p:sldId id="1732" r:id="rId23"/>
    <p:sldId id="1734"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B6A1D4-1F22-4FE4-8D1C-A9644A890426}">
          <p14:sldIdLst>
            <p14:sldId id="1365"/>
            <p14:sldId id="256"/>
            <p14:sldId id="1735"/>
            <p14:sldId id="1725"/>
            <p14:sldId id="1738"/>
            <p14:sldId id="1727"/>
            <p14:sldId id="1737"/>
            <p14:sldId id="1739"/>
            <p14:sldId id="1736"/>
            <p14:sldId id="1722"/>
            <p14:sldId id="1723"/>
            <p14:sldId id="1652"/>
            <p14:sldId id="1728"/>
            <p14:sldId id="1729"/>
            <p14:sldId id="1740"/>
            <p14:sldId id="1730"/>
            <p14:sldId id="1731"/>
            <p14:sldId id="1741"/>
            <p14:sldId id="1732"/>
            <p14:sldId id="17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777" autoAdjust="0"/>
  </p:normalViewPr>
  <p:slideViewPr>
    <p:cSldViewPr snapToGrid="0">
      <p:cViewPr varScale="1">
        <p:scale>
          <a:sx n="87" d="100"/>
          <a:sy n="87" d="100"/>
        </p:scale>
        <p:origin x="15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1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4BE-4715-B9CF-498E4C52FC8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4BE-4715-B9CF-498E4C52FC8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4BE-4715-B9CF-498E4C52FC8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4BE-4715-B9CF-498E4C52FC8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transportation</c:v>
                </c:pt>
                <c:pt idx="1">
                  <c:v>Other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A4BE-4715-B9CF-498E4C52FC8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A366F-14B3-4216-B932-2DDADBB6FDD7}"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72834-F5D5-4FD3-AB22-421BA9E75F29}" type="slidenum">
              <a:rPr lang="en-US" smtClean="0"/>
              <a:t>‹#›</a:t>
            </a:fld>
            <a:endParaRPr lang="en-US"/>
          </a:p>
        </p:txBody>
      </p:sp>
    </p:spTree>
    <p:extLst>
      <p:ext uri="{BB962C8B-B14F-4D97-AF65-F5344CB8AC3E}">
        <p14:creationId xmlns:p14="http://schemas.microsoft.com/office/powerpoint/2010/main" val="333324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50" dirty="0">
                <a:solidFill>
                  <a:srgbClr val="0070C0"/>
                </a:solidFill>
                <a:effectLst/>
                <a:latin typeface="+mn-lt"/>
                <a:ea typeface="Times New Roman" panose="02020603050405020304" pitchFamily="18" charset="0"/>
                <a:cs typeface="Times New Roman" panose="02020603050405020304" pitchFamily="18" charset="0"/>
              </a:rPr>
              <a:t>(Slide 1) (Christina)</a:t>
            </a:r>
            <a:r>
              <a:rPr lang="en-US" sz="1800" b="0" kern="50" dirty="0">
                <a:solidFill>
                  <a:srgbClr val="000000"/>
                </a:solidFill>
                <a:effectLst/>
                <a:latin typeface="+mn-lt"/>
                <a:ea typeface="Times New Roman" panose="02020603050405020304" pitchFamily="18" charset="0"/>
                <a:cs typeface="Times New Roman" panose="02020603050405020304" pitchFamily="18" charset="0"/>
              </a:rPr>
              <a:t> Introduction Slide</a:t>
            </a:r>
            <a:endParaRPr lang="en-US" sz="1800" b="0" kern="50" dirty="0">
              <a:solidFill>
                <a:srgbClr val="000000"/>
              </a:solidFill>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D72834-F5D5-4FD3-AB22-421BA9E75F29}" type="slidenum">
              <a:rPr lang="en-US" smtClean="0"/>
              <a:t>1</a:t>
            </a:fld>
            <a:endParaRPr lang="en-US"/>
          </a:p>
        </p:txBody>
      </p:sp>
    </p:spTree>
    <p:extLst>
      <p:ext uri="{BB962C8B-B14F-4D97-AF65-F5344CB8AC3E}">
        <p14:creationId xmlns:p14="http://schemas.microsoft.com/office/powerpoint/2010/main" val="126475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Joe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Accra, Ghana is considered to be the largest e-waste landfill in the world.”</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10</a:t>
            </a:fld>
            <a:endParaRPr lang="en-US"/>
          </a:p>
        </p:txBody>
      </p:sp>
    </p:spTree>
    <p:extLst>
      <p:ext uri="{BB962C8B-B14F-4D97-AF65-F5344CB8AC3E}">
        <p14:creationId xmlns:p14="http://schemas.microsoft.com/office/powerpoint/2010/main" val="282021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Joe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There are other ways the AV industry has an impact on the sustainability of our planet and the people.”</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11</a:t>
            </a:fld>
            <a:endParaRPr lang="en-US"/>
          </a:p>
        </p:txBody>
      </p:sp>
    </p:spTree>
    <p:extLst>
      <p:ext uri="{BB962C8B-B14F-4D97-AF65-F5344CB8AC3E}">
        <p14:creationId xmlns:p14="http://schemas.microsoft.com/office/powerpoint/2010/main" val="402511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Joe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There is increasing evidence that the AV and low voltage industries’ customers and employees want to be associated with businesses focused on sustainability.”</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12</a:t>
            </a:fld>
            <a:endParaRPr lang="en-US"/>
          </a:p>
        </p:txBody>
      </p:sp>
    </p:spTree>
    <p:extLst>
      <p:ext uri="{BB962C8B-B14F-4D97-AF65-F5344CB8AC3E}">
        <p14:creationId xmlns:p14="http://schemas.microsoft.com/office/powerpoint/2010/main" val="265405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Start when Christina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In 1987, the countries of the world officially defined the term “Sustainable Development” to mean “meeting the needs of the present without compromising the ability of future generations to meet their own needs.”</a:t>
            </a:r>
            <a:endParaRPr lang="en-US" sz="1800" kern="5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13</a:t>
            </a:fld>
            <a:endParaRPr lang="en-US"/>
          </a:p>
        </p:txBody>
      </p:sp>
    </p:spTree>
    <p:extLst>
      <p:ext uri="{BB962C8B-B14F-4D97-AF65-F5344CB8AC3E}">
        <p14:creationId xmlns:p14="http://schemas.microsoft.com/office/powerpoint/2010/main" val="341209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Start when Christina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In September 2015, the 2030 Agenda for Sustainable Development was adopted by all 193 member nations of the UN, including the United States, in a unanimous vote, each one pledging to achieve these indivisible and universal goals in each nation by 2030 in order to ensure a sustainable world for all people.”</a:t>
            </a:r>
            <a:endParaRPr lang="en-US" sz="1800" kern="5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14</a:t>
            </a:fld>
            <a:endParaRPr lang="en-US"/>
          </a:p>
        </p:txBody>
      </p:sp>
    </p:spTree>
    <p:extLst>
      <p:ext uri="{BB962C8B-B14F-4D97-AF65-F5344CB8AC3E}">
        <p14:creationId xmlns:p14="http://schemas.microsoft.com/office/powerpoint/2010/main" val="2423814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Joe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The PRO AV and low voltage industries encompass a vast range of businesses that include systems contractors/integrators, product manufacturers, consultants, programmers, engineers, technicians, and other allied professionals.”</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15</a:t>
            </a:fld>
            <a:endParaRPr lang="en-US"/>
          </a:p>
        </p:txBody>
      </p:sp>
    </p:spTree>
    <p:extLst>
      <p:ext uri="{BB962C8B-B14F-4D97-AF65-F5344CB8AC3E}">
        <p14:creationId xmlns:p14="http://schemas.microsoft.com/office/powerpoint/2010/main" val="417267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Joe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Goal 12 of the SDGs focuses on responsible manufacturing, as well as reuse, repurposing, recycling, and reduction at every stage of the product life cycle, beginning with how materials are sourced for manufacturing, and concluding with how we dispose of the products at the end of their useful life.”</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16</a:t>
            </a:fld>
            <a:endParaRPr lang="en-US"/>
          </a:p>
        </p:txBody>
      </p:sp>
    </p:spTree>
    <p:extLst>
      <p:ext uri="{BB962C8B-B14F-4D97-AF65-F5344CB8AC3E}">
        <p14:creationId xmlns:p14="http://schemas.microsoft.com/office/powerpoint/2010/main" val="319056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Christina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It’s not enough for private companies to merely endorse these goals.”</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17</a:t>
            </a:fld>
            <a:endParaRPr lang="en-US"/>
          </a:p>
        </p:txBody>
      </p:sp>
    </p:spTree>
    <p:extLst>
      <p:ext uri="{BB962C8B-B14F-4D97-AF65-F5344CB8AC3E}">
        <p14:creationId xmlns:p14="http://schemas.microsoft.com/office/powerpoint/2010/main" val="3549913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Christina says, “</a:t>
            </a:r>
            <a:r>
              <a:rPr lang="en-US" sz="1800" b="0" kern="50" dirty="0">
                <a:solidFill>
                  <a:srgbClr val="000000"/>
                </a:solidFill>
                <a:effectLst/>
                <a:latin typeface="+mn-lt"/>
                <a:ea typeface="Times New Roman" panose="02020603050405020304" pitchFamily="18" charset="0"/>
                <a:cs typeface="Times New Roman" panose="02020603050405020304" pitchFamily="18" charset="0"/>
              </a:rPr>
              <a:t>Get “SAVe Certified” –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SAVe will provide a certification program for companies in the AV industry.”</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18</a:t>
            </a:fld>
            <a:endParaRPr lang="en-US"/>
          </a:p>
        </p:txBody>
      </p:sp>
    </p:spTree>
    <p:extLst>
      <p:ext uri="{BB962C8B-B14F-4D97-AF65-F5344CB8AC3E}">
        <p14:creationId xmlns:p14="http://schemas.microsoft.com/office/powerpoint/2010/main" val="260643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Christina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To learn more and/or get involved with SAVe, please let us know after the presentation.”</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19</a:t>
            </a:fld>
            <a:endParaRPr lang="en-US"/>
          </a:p>
        </p:txBody>
      </p:sp>
    </p:spTree>
    <p:extLst>
      <p:ext uri="{BB962C8B-B14F-4D97-AF65-F5344CB8AC3E}">
        <p14:creationId xmlns:p14="http://schemas.microsoft.com/office/powerpoint/2010/main" val="291010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50" dirty="0">
                <a:solidFill>
                  <a:srgbClr val="0070C0"/>
                </a:solidFill>
                <a:effectLst/>
                <a:latin typeface="+mn-lt"/>
                <a:ea typeface="Times New Roman" panose="02020603050405020304" pitchFamily="18" charset="0"/>
                <a:cs typeface="Times New Roman" panose="02020603050405020304" pitchFamily="18" charset="0"/>
              </a:rPr>
              <a:t>(Slide 2) (Christina) Video</a:t>
            </a:r>
            <a:endParaRPr lang="en-US" sz="1800" b="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2</a:t>
            </a:fld>
            <a:endParaRPr lang="en-US"/>
          </a:p>
        </p:txBody>
      </p:sp>
    </p:spTree>
    <p:extLst>
      <p:ext uri="{BB962C8B-B14F-4D97-AF65-F5344CB8AC3E}">
        <p14:creationId xmlns:p14="http://schemas.microsoft.com/office/powerpoint/2010/main" val="199459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Christina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I hope that you can join us for our workshop at about “Bringing the SDGs to your company -how to get started” where we will explore ways that you take meaningful action now towards achieving these goals that are critical for not only the health of our industry but the future of our planet.”</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20</a:t>
            </a:fld>
            <a:endParaRPr lang="en-US"/>
          </a:p>
        </p:txBody>
      </p:sp>
    </p:spTree>
    <p:extLst>
      <p:ext uri="{BB962C8B-B14F-4D97-AF65-F5344CB8AC3E}">
        <p14:creationId xmlns:p14="http://schemas.microsoft.com/office/powerpoint/2010/main" val="380984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latin typeface="+mn-lt"/>
              </a:rPr>
              <a:t>Start right after the video:  </a:t>
            </a:r>
            <a:r>
              <a:rPr lang="en-US" sz="1800" b="0" u="none" dirty="0">
                <a:latin typeface="+mn-lt"/>
              </a:rPr>
              <a:t>Christina will start by saying, “</a:t>
            </a:r>
            <a:r>
              <a:rPr lang="en-US" sz="1800" u="none" kern="50" dirty="0">
                <a:solidFill>
                  <a:srgbClr val="000000"/>
                </a:solidFill>
                <a:effectLst/>
                <a:latin typeface="+mn-lt"/>
                <a:ea typeface="Times New Roman" panose="02020603050405020304" pitchFamily="18" charset="0"/>
                <a:cs typeface="Times New Roman" panose="02020603050405020304" pitchFamily="18" charset="0"/>
              </a:rPr>
              <a:t>From climate change and environmental degradation to poverty and inequality, our businesses, communities, and our very planet face serious and accelerating threats to sustainability, and survival.”</a:t>
            </a:r>
            <a:endParaRPr lang="en-US" sz="1800" u="none" kern="5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3</a:t>
            </a:fld>
            <a:endParaRPr lang="en-US"/>
          </a:p>
        </p:txBody>
      </p:sp>
    </p:spTree>
    <p:extLst>
      <p:ext uri="{BB962C8B-B14F-4D97-AF65-F5344CB8AC3E}">
        <p14:creationId xmlns:p14="http://schemas.microsoft.com/office/powerpoint/2010/main" val="68908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Start when Joe speaks after Christina. </a:t>
            </a:r>
            <a:r>
              <a:rPr lang="en-US" sz="1800" b="0" dirty="0">
                <a:latin typeface="+mn-lt"/>
              </a:rPr>
              <a:t>Joe will say, “</a:t>
            </a:r>
            <a:r>
              <a:rPr lang="en-US" sz="1800" b="0" kern="50" dirty="0">
                <a:solidFill>
                  <a:srgbClr val="000000"/>
                </a:solidFill>
                <a:effectLst/>
                <a:latin typeface="+mn-lt"/>
                <a:ea typeface="Times New Roman" panose="02020603050405020304" pitchFamily="18" charset="0"/>
                <a:cs typeface="Times New Roman" panose="02020603050405020304" pitchFamily="18" charset="0"/>
              </a:rPr>
              <a:t>What is the role of our industry in solving the climate crisis and achieving sustainable development?”</a:t>
            </a:r>
            <a:endParaRPr lang="en-US" sz="1800" b="0" kern="5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4</a:t>
            </a:fld>
            <a:endParaRPr lang="en-US"/>
          </a:p>
        </p:txBody>
      </p:sp>
    </p:spTree>
    <p:extLst>
      <p:ext uri="{BB962C8B-B14F-4D97-AF65-F5344CB8AC3E}">
        <p14:creationId xmlns:p14="http://schemas.microsoft.com/office/powerpoint/2010/main" val="245406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slide when Joe ends with,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Are there alternate materials that could be used in the manufacturing of AV equipment that are eco-friendly or can more easily be recycled? Who is going to motor these changes?”</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5</a:t>
            </a:fld>
            <a:endParaRPr lang="en-US"/>
          </a:p>
        </p:txBody>
      </p:sp>
    </p:spTree>
    <p:extLst>
      <p:ext uri="{BB962C8B-B14F-4D97-AF65-F5344CB8AC3E}">
        <p14:creationId xmlns:p14="http://schemas.microsoft.com/office/powerpoint/2010/main" val="106600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Starts when poll is complete. Joe will start with,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According to the Center for Sustainable Enterprise’s ‘Sustainability in the Supply Chain’ study, “In 2019 alone, over 50 million tons of e-waste, including displays, cables, power supplies and other AV equipment, were generated in North America and Europe.”</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6</a:t>
            </a:fld>
            <a:endParaRPr lang="en-US"/>
          </a:p>
        </p:txBody>
      </p:sp>
    </p:spTree>
    <p:extLst>
      <p:ext uri="{BB962C8B-B14F-4D97-AF65-F5344CB8AC3E}">
        <p14:creationId xmlns:p14="http://schemas.microsoft.com/office/powerpoint/2010/main" val="79355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Joe ends with,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Companies are not creating products with the intention of them lasting forever but instead, they plan for them to break in order for the customer to spend more money by buying a replacement.”</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7</a:t>
            </a:fld>
            <a:endParaRPr lang="en-US"/>
          </a:p>
        </p:txBody>
      </p:sp>
    </p:spTree>
    <p:extLst>
      <p:ext uri="{BB962C8B-B14F-4D97-AF65-F5344CB8AC3E}">
        <p14:creationId xmlns:p14="http://schemas.microsoft.com/office/powerpoint/2010/main" val="284645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Start when poll is complete. Joe will start with,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In 2019, less than 20% of used electronics were formally recycled. Not only is this waste bad for the environment, but it is also dangerous to the communities in which these gadgets are left as they contain harmful materials such as mercury, lead, and cadmium (UN E-Waste Report 2019).”</a:t>
            </a:r>
            <a:endParaRPr lang="en-US" sz="1800" dirty="0">
              <a:latin typeface="+mn-lt"/>
            </a:endParaRPr>
          </a:p>
        </p:txBody>
      </p:sp>
      <p:sp>
        <p:nvSpPr>
          <p:cNvPr id="4" name="Slide Number Placeholder 3"/>
          <p:cNvSpPr>
            <a:spLocks noGrp="1"/>
          </p:cNvSpPr>
          <p:nvPr>
            <p:ph type="sldNum" sz="quarter" idx="5"/>
          </p:nvPr>
        </p:nvSpPr>
        <p:spPr/>
        <p:txBody>
          <a:bodyPr/>
          <a:lstStyle/>
          <a:p>
            <a:fld id="{12D72834-F5D5-4FD3-AB22-421BA9E75F29}" type="slidenum">
              <a:rPr lang="en-US" smtClean="0"/>
              <a:t>8</a:t>
            </a:fld>
            <a:endParaRPr lang="en-US"/>
          </a:p>
        </p:txBody>
      </p:sp>
    </p:spTree>
    <p:extLst>
      <p:ext uri="{BB962C8B-B14F-4D97-AF65-F5344CB8AC3E}">
        <p14:creationId xmlns:p14="http://schemas.microsoft.com/office/powerpoint/2010/main" val="269283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Start when Joe says, “</a:t>
            </a:r>
            <a:r>
              <a:rPr lang="en-US" sz="1800" kern="50" dirty="0">
                <a:solidFill>
                  <a:srgbClr val="000000"/>
                </a:solidFill>
                <a:effectLst/>
                <a:latin typeface="+mn-lt"/>
                <a:ea typeface="Times New Roman" panose="02020603050405020304" pitchFamily="18" charset="0"/>
                <a:cs typeface="Times New Roman" panose="02020603050405020304" pitchFamily="18" charset="0"/>
              </a:rPr>
              <a:t>Here is the breakdown of global e-waste per region according to The Global e-waste Monitor report in 2020.”</a:t>
            </a:r>
            <a:endParaRPr lang="en-US" sz="1800" kern="50" dirty="0">
              <a:solidFill>
                <a:srgbClr val="000000"/>
              </a:solidFill>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D72834-F5D5-4FD3-AB22-421BA9E75F29}" type="slidenum">
              <a:rPr lang="en-US" smtClean="0"/>
              <a:t>9</a:t>
            </a:fld>
            <a:endParaRPr lang="en-US"/>
          </a:p>
        </p:txBody>
      </p:sp>
    </p:spTree>
    <p:extLst>
      <p:ext uri="{BB962C8B-B14F-4D97-AF65-F5344CB8AC3E}">
        <p14:creationId xmlns:p14="http://schemas.microsoft.com/office/powerpoint/2010/main" val="24142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4CB138-8636-4EE3-AD13-9FEEB0A5CDF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18078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4CB138-8636-4EE3-AD13-9FEEB0A5CDF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248488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4CB138-8636-4EE3-AD13-9FEEB0A5CDF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339370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10690-539D-364D-A471-ED8FC8331821}"/>
              </a:ext>
            </a:extLst>
          </p:cNvPr>
          <p:cNvSpPr>
            <a:spLocks noGrp="1"/>
          </p:cNvSpPr>
          <p:nvPr>
            <p:ph type="title" hasCustomPrompt="1"/>
          </p:nvPr>
        </p:nvSpPr>
        <p:spPr>
          <a:xfrm>
            <a:off x="2203451" y="771527"/>
            <a:ext cx="7785100" cy="676275"/>
          </a:xfrm>
          <a:prstGeom prst="rect">
            <a:avLst/>
          </a:prstGeom>
        </p:spPr>
        <p:txBody>
          <a:bodyPr/>
          <a:lstStyle>
            <a:lvl1pPr algn="ctr">
              <a:defRPr spc="-151">
                <a:latin typeface="Montserrat" panose="00000500000000000000" pitchFamily="2" charset="0"/>
              </a:defRPr>
            </a:lvl1pPr>
          </a:lstStyle>
          <a:p>
            <a:r>
              <a:rPr lang="id-ID" dirty="0"/>
              <a:t>Your Title Text Goes Here</a:t>
            </a:r>
          </a:p>
        </p:txBody>
      </p:sp>
      <p:sp>
        <p:nvSpPr>
          <p:cNvPr id="5" name="Text Placeholder 5">
            <a:extLst>
              <a:ext uri="{FF2B5EF4-FFF2-40B4-BE49-F238E27FC236}">
                <a16:creationId xmlns:a16="http://schemas.microsoft.com/office/drawing/2014/main" id="{111414C3-AB2E-9947-95E9-B7EADF781DA7}"/>
              </a:ext>
            </a:extLst>
          </p:cNvPr>
          <p:cNvSpPr>
            <a:spLocks noGrp="1"/>
          </p:cNvSpPr>
          <p:nvPr>
            <p:ph type="body" sz="quarter" idx="10" hasCustomPrompt="1"/>
          </p:nvPr>
        </p:nvSpPr>
        <p:spPr>
          <a:xfrm>
            <a:off x="2203451" y="1422400"/>
            <a:ext cx="7785100" cy="279400"/>
          </a:xfrm>
          <a:prstGeom prst="rect">
            <a:avLst/>
          </a:prstGeom>
        </p:spPr>
        <p:txBody>
          <a:bodyPr/>
          <a:lstStyle>
            <a:lvl1pPr marL="0" indent="0" algn="ctr">
              <a:buNone/>
              <a:defRPr sz="1600" spc="300">
                <a:solidFill>
                  <a:schemeClr val="bg1">
                    <a:lumMod val="75000"/>
                  </a:schemeClr>
                </a:solidFill>
                <a:latin typeface="+mj-lt"/>
              </a:defRPr>
            </a:lvl1pPr>
          </a:lstStyle>
          <a:p>
            <a:pPr lvl="0"/>
            <a:r>
              <a:rPr lang="id-ID" dirty="0"/>
              <a:t>Your Subtitle Goes Here</a:t>
            </a:r>
          </a:p>
        </p:txBody>
      </p:sp>
    </p:spTree>
    <p:extLst>
      <p:ext uri="{BB962C8B-B14F-4D97-AF65-F5344CB8AC3E}">
        <p14:creationId xmlns:p14="http://schemas.microsoft.com/office/powerpoint/2010/main" val="30612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25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50" presetClass="entr" presetSubtype="0" decel="100000" fill="hold" nodeType="withEffect">
                  <p:stCondLst>
                    <p:cond delay="25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ppt_w</p:attrName>
                        </p:attrNameLst>
                      </p:cBhvr>
                      <p:tavLst>
                        <p:tav tm="0">
                          <p:val>
                            <p:strVal val="#ppt_w+.3"/>
                          </p:val>
                        </p:tav>
                        <p:tav tm="100000">
                          <p:val>
                            <p:strVal val="#ppt_w"/>
                          </p:val>
                        </p:tav>
                      </p:tavLst>
                    </p:anim>
                    <p:anim calcmode="lin" valueType="num">
                      <p:cBhvr>
                        <p:cTn dur="1000" fill="hold"/>
                        <p:tgtEl>
                          <p:spTgt spid="5"/>
                        </p:tgtEl>
                        <p:attrNameLst>
                          <p:attrName>ppt_h</p:attrName>
                        </p:attrNameLst>
                      </p:cBhvr>
                      <p:tavLst>
                        <p:tav tm="0">
                          <p:val>
                            <p:strVal val="#ppt_h"/>
                          </p:val>
                        </p:tav>
                        <p:tav tm="100000">
                          <p:val>
                            <p:strVal val="#ppt_h"/>
                          </p:val>
                        </p:tav>
                      </p:tavLst>
                    </p:anim>
                    <p:animEffect transition="in" filter="fade">
                      <p:cBhvr>
                        <p:cTn dur="1000"/>
                        <p:tgtEl>
                          <p:spTgt spid="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849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1-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06503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4CB138-8636-4EE3-AD13-9FEEB0A5CDF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15368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4CB138-8636-4EE3-AD13-9FEEB0A5CDF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20746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CB138-8636-4EE3-AD13-9FEEB0A5CDFE}"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145620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4CB138-8636-4EE3-AD13-9FEEB0A5CDFE}"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329553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4CB138-8636-4EE3-AD13-9FEEB0A5CDFE}"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365328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CB138-8636-4EE3-AD13-9FEEB0A5CDFE}"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11542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4CB138-8636-4EE3-AD13-9FEEB0A5CDFE}"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303006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4CB138-8636-4EE3-AD13-9FEEB0A5CDFE}"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34132-D031-43B3-B1DA-A7BE0DD9EB93}" type="slidenum">
              <a:rPr lang="en-US" smtClean="0"/>
              <a:t>‹#›</a:t>
            </a:fld>
            <a:endParaRPr lang="en-US"/>
          </a:p>
        </p:txBody>
      </p:sp>
    </p:spTree>
    <p:extLst>
      <p:ext uri="{BB962C8B-B14F-4D97-AF65-F5344CB8AC3E}">
        <p14:creationId xmlns:p14="http://schemas.microsoft.com/office/powerpoint/2010/main" val="164434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CB138-8636-4EE3-AD13-9FEEB0A5CDFE}" type="datetimeFigureOut">
              <a:rPr lang="en-US" smtClean="0"/>
              <a:t>4/29/2022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34132-D031-43B3-B1DA-A7BE0DD9EB93}" type="slidenum">
              <a:rPr lang="en-US" smtClean="0"/>
              <a:t>‹#›</a:t>
            </a:fld>
            <a:endParaRPr lang="en-US"/>
          </a:p>
        </p:txBody>
      </p:sp>
    </p:spTree>
    <p:extLst>
      <p:ext uri="{BB962C8B-B14F-4D97-AF65-F5344CB8AC3E}">
        <p14:creationId xmlns:p14="http://schemas.microsoft.com/office/powerpoint/2010/main" val="3845171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 id="2147483786" r:id="rId13"/>
    <p:sldLayoutId id="21474837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K4gbPvEvNIw?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B0ADE719-EE41-7744-8A14-6FCE68F01FF7}"/>
              </a:ext>
            </a:extLst>
          </p:cNvPr>
          <p:cNvSpPr>
            <a:spLocks/>
          </p:cNvSpPr>
          <p:nvPr/>
        </p:nvSpPr>
        <p:spPr bwMode="auto">
          <a:xfrm>
            <a:off x="4308475" y="1"/>
            <a:ext cx="7883525" cy="1816100"/>
          </a:xfrm>
          <a:custGeom>
            <a:avLst/>
            <a:gdLst>
              <a:gd name="T0" fmla="*/ 5919 w 5919"/>
              <a:gd name="T1" fmla="*/ 0 h 1776"/>
              <a:gd name="T2" fmla="*/ 0 w 5919"/>
              <a:gd name="T3" fmla="*/ 0 h 1776"/>
              <a:gd name="T4" fmla="*/ 641 w 5919"/>
              <a:gd name="T5" fmla="*/ 538 h 1776"/>
              <a:gd name="T6" fmla="*/ 1686 w 5919"/>
              <a:gd name="T7" fmla="*/ 801 h 1776"/>
              <a:gd name="T8" fmla="*/ 1837 w 5919"/>
              <a:gd name="T9" fmla="*/ 805 h 1776"/>
              <a:gd name="T10" fmla="*/ 2793 w 5919"/>
              <a:gd name="T11" fmla="*/ 644 h 1776"/>
              <a:gd name="T12" fmla="*/ 3753 w 5919"/>
              <a:gd name="T13" fmla="*/ 421 h 1776"/>
              <a:gd name="T14" fmla="*/ 4765 w 5919"/>
              <a:gd name="T15" fmla="*/ 926 h 1776"/>
              <a:gd name="T16" fmla="*/ 5611 w 5919"/>
              <a:gd name="T17" fmla="*/ 1679 h 1776"/>
              <a:gd name="T18" fmla="*/ 5919 w 5919"/>
              <a:gd name="T19" fmla="*/ 1776 h 1776"/>
              <a:gd name="T20" fmla="*/ 5919 w 5919"/>
              <a:gd name="T21"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9" h="1776">
                <a:moveTo>
                  <a:pt x="5919" y="0"/>
                </a:moveTo>
                <a:lnTo>
                  <a:pt x="0" y="0"/>
                </a:lnTo>
                <a:cubicBezTo>
                  <a:pt x="153" y="235"/>
                  <a:pt x="373" y="403"/>
                  <a:pt x="641" y="538"/>
                </a:cubicBezTo>
                <a:cubicBezTo>
                  <a:pt x="965" y="700"/>
                  <a:pt x="1326" y="782"/>
                  <a:pt x="1686" y="801"/>
                </a:cubicBezTo>
                <a:cubicBezTo>
                  <a:pt x="1736" y="804"/>
                  <a:pt x="1787" y="805"/>
                  <a:pt x="1837" y="805"/>
                </a:cubicBezTo>
                <a:cubicBezTo>
                  <a:pt x="2176" y="806"/>
                  <a:pt x="2474" y="745"/>
                  <a:pt x="2793" y="644"/>
                </a:cubicBezTo>
                <a:cubicBezTo>
                  <a:pt x="3106" y="545"/>
                  <a:pt x="3418" y="402"/>
                  <a:pt x="3753" y="421"/>
                </a:cubicBezTo>
                <a:cubicBezTo>
                  <a:pt x="4134" y="443"/>
                  <a:pt x="4491" y="676"/>
                  <a:pt x="4765" y="926"/>
                </a:cubicBezTo>
                <a:cubicBezTo>
                  <a:pt x="5049" y="1186"/>
                  <a:pt x="5246" y="1502"/>
                  <a:pt x="5611" y="1679"/>
                </a:cubicBezTo>
                <a:cubicBezTo>
                  <a:pt x="5708" y="1725"/>
                  <a:pt x="5813" y="1759"/>
                  <a:pt x="5919" y="1776"/>
                </a:cubicBezTo>
                <a:lnTo>
                  <a:pt x="5919"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4" name="Freeform 7">
            <a:extLst>
              <a:ext uri="{FF2B5EF4-FFF2-40B4-BE49-F238E27FC236}">
                <a16:creationId xmlns:a16="http://schemas.microsoft.com/office/drawing/2014/main" id="{D54FF424-F94B-F948-967A-0B689B7AE007}"/>
              </a:ext>
            </a:extLst>
          </p:cNvPr>
          <p:cNvSpPr>
            <a:spLocks/>
          </p:cNvSpPr>
          <p:nvPr/>
        </p:nvSpPr>
        <p:spPr bwMode="auto">
          <a:xfrm>
            <a:off x="4308475" y="-181246"/>
            <a:ext cx="7781925" cy="2705100"/>
          </a:xfrm>
          <a:custGeom>
            <a:avLst/>
            <a:gdLst>
              <a:gd name="T0" fmla="*/ 5575 w 5843"/>
              <a:gd name="T1" fmla="*/ 1795 h 2031"/>
              <a:gd name="T2" fmla="*/ 4744 w 5843"/>
              <a:gd name="T3" fmla="*/ 1026 h 2031"/>
              <a:gd name="T4" fmla="*/ 3744 w 5843"/>
              <a:gd name="T5" fmla="*/ 500 h 2031"/>
              <a:gd name="T6" fmla="*/ 2779 w 5843"/>
              <a:gd name="T7" fmla="*/ 702 h 2031"/>
              <a:gd name="T8" fmla="*/ 1820 w 5843"/>
              <a:gd name="T9" fmla="*/ 844 h 2031"/>
              <a:gd name="T10" fmla="*/ 1669 w 5843"/>
              <a:gd name="T11" fmla="*/ 836 h 2031"/>
              <a:gd name="T12" fmla="*/ 630 w 5843"/>
              <a:gd name="T13" fmla="*/ 551 h 2031"/>
              <a:gd name="T14" fmla="*/ 0 w 5843"/>
              <a:gd name="T15" fmla="*/ 0 h 2031"/>
              <a:gd name="T16" fmla="*/ 617 w 5843"/>
              <a:gd name="T17" fmla="*/ 565 h 2031"/>
              <a:gd name="T18" fmla="*/ 1649 w 5843"/>
              <a:gd name="T19" fmla="*/ 874 h 2031"/>
              <a:gd name="T20" fmla="*/ 1800 w 5843"/>
              <a:gd name="T21" fmla="*/ 884 h 2031"/>
              <a:gd name="T22" fmla="*/ 2763 w 5843"/>
              <a:gd name="T23" fmla="*/ 764 h 2031"/>
              <a:gd name="T24" fmla="*/ 3732 w 5843"/>
              <a:gd name="T25" fmla="*/ 584 h 2031"/>
              <a:gd name="T26" fmla="*/ 4720 w 5843"/>
              <a:gd name="T27" fmla="*/ 1132 h 2031"/>
              <a:gd name="T28" fmla="*/ 5533 w 5843"/>
              <a:gd name="T29" fmla="*/ 1921 h 2031"/>
              <a:gd name="T30" fmla="*/ 5837 w 5843"/>
              <a:gd name="T31" fmla="*/ 2031 h 2031"/>
              <a:gd name="T32" fmla="*/ 5843 w 5843"/>
              <a:gd name="T33" fmla="*/ 1892 h 2031"/>
              <a:gd name="T34" fmla="*/ 5575 w 5843"/>
              <a:gd name="T35" fmla="*/ 1795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43" h="2031">
                <a:moveTo>
                  <a:pt x="5575" y="1795"/>
                </a:moveTo>
                <a:cubicBezTo>
                  <a:pt x="5214" y="1611"/>
                  <a:pt x="5023" y="1292"/>
                  <a:pt x="4744" y="1026"/>
                </a:cubicBezTo>
                <a:cubicBezTo>
                  <a:pt x="4475" y="769"/>
                  <a:pt x="4124" y="529"/>
                  <a:pt x="3744" y="500"/>
                </a:cubicBezTo>
                <a:cubicBezTo>
                  <a:pt x="3409" y="473"/>
                  <a:pt x="3094" y="610"/>
                  <a:pt x="2779" y="702"/>
                </a:cubicBezTo>
                <a:cubicBezTo>
                  <a:pt x="2458" y="796"/>
                  <a:pt x="2158" y="852"/>
                  <a:pt x="1820" y="844"/>
                </a:cubicBezTo>
                <a:cubicBezTo>
                  <a:pt x="1769" y="842"/>
                  <a:pt x="1719" y="840"/>
                  <a:pt x="1669" y="836"/>
                </a:cubicBezTo>
                <a:cubicBezTo>
                  <a:pt x="1309" y="810"/>
                  <a:pt x="950" y="720"/>
                  <a:pt x="630" y="551"/>
                </a:cubicBezTo>
                <a:cubicBezTo>
                  <a:pt x="364" y="411"/>
                  <a:pt x="148" y="238"/>
                  <a:pt x="0" y="0"/>
                </a:cubicBezTo>
                <a:cubicBezTo>
                  <a:pt x="142" y="241"/>
                  <a:pt x="355" y="419"/>
                  <a:pt x="617" y="565"/>
                </a:cubicBezTo>
                <a:cubicBezTo>
                  <a:pt x="933" y="741"/>
                  <a:pt x="1291" y="839"/>
                  <a:pt x="1649" y="874"/>
                </a:cubicBezTo>
                <a:cubicBezTo>
                  <a:pt x="1700" y="878"/>
                  <a:pt x="1750" y="882"/>
                  <a:pt x="1800" y="884"/>
                </a:cubicBezTo>
                <a:cubicBezTo>
                  <a:pt x="2139" y="900"/>
                  <a:pt x="2440" y="851"/>
                  <a:pt x="2763" y="764"/>
                </a:cubicBezTo>
                <a:cubicBezTo>
                  <a:pt x="3079" y="679"/>
                  <a:pt x="3398" y="550"/>
                  <a:pt x="3732" y="584"/>
                </a:cubicBezTo>
                <a:cubicBezTo>
                  <a:pt x="4111" y="622"/>
                  <a:pt x="4457" y="870"/>
                  <a:pt x="4720" y="1132"/>
                </a:cubicBezTo>
                <a:cubicBezTo>
                  <a:pt x="4993" y="1404"/>
                  <a:pt x="5176" y="1728"/>
                  <a:pt x="5533" y="1921"/>
                </a:cubicBezTo>
                <a:cubicBezTo>
                  <a:pt x="5627" y="1971"/>
                  <a:pt x="5731" y="2009"/>
                  <a:pt x="5837" y="2031"/>
                </a:cubicBezTo>
                <a:lnTo>
                  <a:pt x="5843" y="1892"/>
                </a:lnTo>
                <a:cubicBezTo>
                  <a:pt x="5750" y="1871"/>
                  <a:pt x="5659" y="1838"/>
                  <a:pt x="5575" y="17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5" name="Freeform 8">
            <a:extLst>
              <a:ext uri="{FF2B5EF4-FFF2-40B4-BE49-F238E27FC236}">
                <a16:creationId xmlns:a16="http://schemas.microsoft.com/office/drawing/2014/main" id="{DB233ADD-0FAF-C64A-9299-6A0ED739469F}"/>
              </a:ext>
            </a:extLst>
          </p:cNvPr>
          <p:cNvSpPr>
            <a:spLocks/>
          </p:cNvSpPr>
          <p:nvPr/>
        </p:nvSpPr>
        <p:spPr bwMode="auto">
          <a:xfrm>
            <a:off x="0" y="5091744"/>
            <a:ext cx="9017350" cy="1766255"/>
          </a:xfrm>
          <a:custGeom>
            <a:avLst/>
            <a:gdLst>
              <a:gd name="T0" fmla="*/ 4647 w 5289"/>
              <a:gd name="T1" fmla="*/ 1058 h 1544"/>
              <a:gd name="T2" fmla="*/ 3362 w 5289"/>
              <a:gd name="T3" fmla="*/ 947 h 1544"/>
              <a:gd name="T4" fmla="*/ 2067 w 5289"/>
              <a:gd name="T5" fmla="*/ 1108 h 1544"/>
              <a:gd name="T6" fmla="*/ 887 w 5289"/>
              <a:gd name="T7" fmla="*/ 501 h 1544"/>
              <a:gd name="T8" fmla="*/ 409 w 5289"/>
              <a:gd name="T9" fmla="*/ 106 h 1544"/>
              <a:gd name="T10" fmla="*/ 0 w 5289"/>
              <a:gd name="T11" fmla="*/ 16 h 1544"/>
              <a:gd name="T12" fmla="*/ 0 w 5289"/>
              <a:gd name="T13" fmla="*/ 1544 h 1544"/>
              <a:gd name="T14" fmla="*/ 5289 w 5289"/>
              <a:gd name="T15" fmla="*/ 1544 h 1544"/>
              <a:gd name="T16" fmla="*/ 4647 w 5289"/>
              <a:gd name="T17" fmla="*/ 1058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9" h="1544">
                <a:moveTo>
                  <a:pt x="4647" y="1058"/>
                </a:moveTo>
                <a:cubicBezTo>
                  <a:pt x="4273" y="926"/>
                  <a:pt x="3751" y="869"/>
                  <a:pt x="3362" y="947"/>
                </a:cubicBezTo>
                <a:cubicBezTo>
                  <a:pt x="2939" y="1031"/>
                  <a:pt x="2503" y="1158"/>
                  <a:pt x="2067" y="1108"/>
                </a:cubicBezTo>
                <a:cubicBezTo>
                  <a:pt x="1622" y="1057"/>
                  <a:pt x="1210" y="800"/>
                  <a:pt x="887" y="501"/>
                </a:cubicBezTo>
                <a:cubicBezTo>
                  <a:pt x="735" y="360"/>
                  <a:pt x="591" y="206"/>
                  <a:pt x="409" y="106"/>
                </a:cubicBezTo>
                <a:cubicBezTo>
                  <a:pt x="285" y="39"/>
                  <a:pt x="138" y="0"/>
                  <a:pt x="0" y="16"/>
                </a:cubicBezTo>
                <a:lnTo>
                  <a:pt x="0" y="1544"/>
                </a:lnTo>
                <a:lnTo>
                  <a:pt x="5289" y="1544"/>
                </a:lnTo>
                <a:cubicBezTo>
                  <a:pt x="5145" y="1318"/>
                  <a:pt x="4904" y="1149"/>
                  <a:pt x="4647" y="10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6" name="Freeform 9">
            <a:extLst>
              <a:ext uri="{FF2B5EF4-FFF2-40B4-BE49-F238E27FC236}">
                <a16:creationId xmlns:a16="http://schemas.microsoft.com/office/drawing/2014/main" id="{D1E4CBBA-B97B-8240-B2E7-EB397DEA9404}"/>
              </a:ext>
            </a:extLst>
          </p:cNvPr>
          <p:cNvSpPr>
            <a:spLocks/>
          </p:cNvSpPr>
          <p:nvPr/>
        </p:nvSpPr>
        <p:spPr bwMode="auto">
          <a:xfrm>
            <a:off x="-84588" y="4948198"/>
            <a:ext cx="9186526" cy="1593850"/>
          </a:xfrm>
          <a:custGeom>
            <a:avLst/>
            <a:gdLst>
              <a:gd name="T0" fmla="*/ 5138 w 5379"/>
              <a:gd name="T1" fmla="*/ 1197 h 1197"/>
              <a:gd name="T2" fmla="*/ 4671 w 5379"/>
              <a:gd name="T3" fmla="*/ 937 h 1197"/>
              <a:gd name="T4" fmla="*/ 3838 w 5379"/>
              <a:gd name="T5" fmla="*/ 811 h 1197"/>
              <a:gd name="T6" fmla="*/ 3384 w 5379"/>
              <a:gd name="T7" fmla="*/ 857 h 1197"/>
              <a:gd name="T8" fmla="*/ 2249 w 5379"/>
              <a:gd name="T9" fmla="*/ 1057 h 1197"/>
              <a:gd name="T10" fmla="*/ 2093 w 5379"/>
              <a:gd name="T11" fmla="*/ 1050 h 1197"/>
              <a:gd name="T12" fmla="*/ 899 w 5379"/>
              <a:gd name="T13" fmla="*/ 472 h 1197"/>
              <a:gd name="T14" fmla="*/ 411 w 5379"/>
              <a:gd name="T15" fmla="*/ 89 h 1197"/>
              <a:gd name="T16" fmla="*/ 77 w 5379"/>
              <a:gd name="T17" fmla="*/ 4 h 1197"/>
              <a:gd name="T18" fmla="*/ 0 w 5379"/>
              <a:gd name="T19" fmla="*/ 9 h 1197"/>
              <a:gd name="T20" fmla="*/ 103 w 5379"/>
              <a:gd name="T21" fmla="*/ 0 h 1197"/>
              <a:gd name="T22" fmla="*/ 414 w 5379"/>
              <a:gd name="T23" fmla="*/ 72 h 1197"/>
              <a:gd name="T24" fmla="*/ 918 w 5379"/>
              <a:gd name="T25" fmla="*/ 434 h 1197"/>
              <a:gd name="T26" fmla="*/ 2135 w 5379"/>
              <a:gd name="T27" fmla="*/ 961 h 1197"/>
              <a:gd name="T28" fmla="*/ 2214 w 5379"/>
              <a:gd name="T29" fmla="*/ 963 h 1197"/>
              <a:gd name="T30" fmla="*/ 3417 w 5379"/>
              <a:gd name="T31" fmla="*/ 714 h 1197"/>
              <a:gd name="T32" fmla="*/ 3985 w 5379"/>
              <a:gd name="T33" fmla="*/ 647 h 1197"/>
              <a:gd name="T34" fmla="*/ 4377 w 5379"/>
              <a:gd name="T35" fmla="*/ 673 h 1197"/>
              <a:gd name="T36" fmla="*/ 4427 w 5379"/>
              <a:gd name="T37" fmla="*/ 703 h 1197"/>
              <a:gd name="T38" fmla="*/ 4436 w 5379"/>
              <a:gd name="T39" fmla="*/ 698 h 1197"/>
              <a:gd name="T40" fmla="*/ 4436 w 5379"/>
              <a:gd name="T41" fmla="*/ 698 h 1197"/>
              <a:gd name="T42" fmla="*/ 4445 w 5379"/>
              <a:gd name="T43" fmla="*/ 693 h 1197"/>
              <a:gd name="T44" fmla="*/ 4445 w 5379"/>
              <a:gd name="T45" fmla="*/ 693 h 1197"/>
              <a:gd name="T46" fmla="*/ 4454 w 5379"/>
              <a:gd name="T47" fmla="*/ 688 h 1197"/>
              <a:gd name="T48" fmla="*/ 4454 w 5379"/>
              <a:gd name="T49" fmla="*/ 688 h 1197"/>
              <a:gd name="T50" fmla="*/ 4458 w 5379"/>
              <a:gd name="T51" fmla="*/ 685 h 1197"/>
              <a:gd name="T52" fmla="*/ 4706 w 5379"/>
              <a:gd name="T53" fmla="*/ 739 h 1197"/>
              <a:gd name="T54" fmla="*/ 5379 w 5379"/>
              <a:gd name="T55" fmla="*/ 1181 h 1197"/>
              <a:gd name="T56" fmla="*/ 5181 w 5379"/>
              <a:gd name="T57" fmla="*/ 1194 h 1197"/>
              <a:gd name="T58" fmla="*/ 5138 w 5379"/>
              <a:gd name="T59"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9" h="1197">
                <a:moveTo>
                  <a:pt x="5138" y="1197"/>
                </a:moveTo>
                <a:cubicBezTo>
                  <a:pt x="5003" y="1080"/>
                  <a:pt x="4840" y="992"/>
                  <a:pt x="4671" y="937"/>
                </a:cubicBezTo>
                <a:cubicBezTo>
                  <a:pt x="4429" y="858"/>
                  <a:pt x="4126" y="811"/>
                  <a:pt x="3838" y="811"/>
                </a:cubicBezTo>
                <a:cubicBezTo>
                  <a:pt x="3678" y="811"/>
                  <a:pt x="3522" y="826"/>
                  <a:pt x="3384" y="857"/>
                </a:cubicBezTo>
                <a:cubicBezTo>
                  <a:pt x="3013" y="940"/>
                  <a:pt x="2633" y="1057"/>
                  <a:pt x="2249" y="1057"/>
                </a:cubicBezTo>
                <a:cubicBezTo>
                  <a:pt x="2197" y="1057"/>
                  <a:pt x="2145" y="1054"/>
                  <a:pt x="2093" y="1050"/>
                </a:cubicBezTo>
                <a:cubicBezTo>
                  <a:pt x="1647" y="1010"/>
                  <a:pt x="1228" y="763"/>
                  <a:pt x="899" y="472"/>
                </a:cubicBezTo>
                <a:cubicBezTo>
                  <a:pt x="743" y="335"/>
                  <a:pt x="595" y="184"/>
                  <a:pt x="411" y="89"/>
                </a:cubicBezTo>
                <a:cubicBezTo>
                  <a:pt x="309" y="36"/>
                  <a:pt x="191" y="4"/>
                  <a:pt x="77" y="4"/>
                </a:cubicBezTo>
                <a:cubicBezTo>
                  <a:pt x="51" y="4"/>
                  <a:pt x="25" y="6"/>
                  <a:pt x="0" y="9"/>
                </a:cubicBezTo>
                <a:cubicBezTo>
                  <a:pt x="34" y="3"/>
                  <a:pt x="68" y="0"/>
                  <a:pt x="103" y="0"/>
                </a:cubicBezTo>
                <a:cubicBezTo>
                  <a:pt x="209" y="0"/>
                  <a:pt x="318" y="27"/>
                  <a:pt x="414" y="72"/>
                </a:cubicBezTo>
                <a:cubicBezTo>
                  <a:pt x="602" y="159"/>
                  <a:pt x="756" y="303"/>
                  <a:pt x="918" y="434"/>
                </a:cubicBezTo>
                <a:cubicBezTo>
                  <a:pt x="1259" y="711"/>
                  <a:pt x="1688" y="940"/>
                  <a:pt x="2135" y="961"/>
                </a:cubicBezTo>
                <a:cubicBezTo>
                  <a:pt x="2161" y="962"/>
                  <a:pt x="2188" y="963"/>
                  <a:pt x="2214" y="963"/>
                </a:cubicBezTo>
                <a:cubicBezTo>
                  <a:pt x="2625" y="963"/>
                  <a:pt x="3025" y="820"/>
                  <a:pt x="3417" y="714"/>
                </a:cubicBezTo>
                <a:cubicBezTo>
                  <a:pt x="3587" y="668"/>
                  <a:pt x="3784" y="647"/>
                  <a:pt x="3985" y="647"/>
                </a:cubicBezTo>
                <a:cubicBezTo>
                  <a:pt x="4117" y="647"/>
                  <a:pt x="4250" y="656"/>
                  <a:pt x="4377" y="673"/>
                </a:cubicBezTo>
                <a:lnTo>
                  <a:pt x="4427" y="703"/>
                </a:lnTo>
                <a:lnTo>
                  <a:pt x="4436" y="698"/>
                </a:lnTo>
                <a:lnTo>
                  <a:pt x="4436" y="698"/>
                </a:lnTo>
                <a:lnTo>
                  <a:pt x="4445" y="693"/>
                </a:lnTo>
                <a:lnTo>
                  <a:pt x="4445" y="693"/>
                </a:lnTo>
                <a:lnTo>
                  <a:pt x="4454" y="688"/>
                </a:lnTo>
                <a:lnTo>
                  <a:pt x="4454" y="688"/>
                </a:lnTo>
                <a:lnTo>
                  <a:pt x="4458" y="685"/>
                </a:lnTo>
                <a:cubicBezTo>
                  <a:pt x="4545" y="699"/>
                  <a:pt x="4629" y="718"/>
                  <a:pt x="4706" y="739"/>
                </a:cubicBezTo>
                <a:cubicBezTo>
                  <a:pt x="4968" y="813"/>
                  <a:pt x="5220" y="965"/>
                  <a:pt x="5379" y="1181"/>
                </a:cubicBezTo>
                <a:lnTo>
                  <a:pt x="5181" y="1194"/>
                </a:lnTo>
                <a:lnTo>
                  <a:pt x="5138" y="119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2" name="TextBox 1">
            <a:extLst>
              <a:ext uri="{FF2B5EF4-FFF2-40B4-BE49-F238E27FC236}">
                <a16:creationId xmlns:a16="http://schemas.microsoft.com/office/drawing/2014/main" id="{2ABA6EBF-C74D-4B78-9D89-81F3EB1D1E93}"/>
              </a:ext>
            </a:extLst>
          </p:cNvPr>
          <p:cNvSpPr txBox="1"/>
          <p:nvPr/>
        </p:nvSpPr>
        <p:spPr>
          <a:xfrm>
            <a:off x="957128" y="1997348"/>
            <a:ext cx="10545511" cy="3152145"/>
          </a:xfrm>
          <a:prstGeom prst="rect">
            <a:avLst/>
          </a:prstGeom>
          <a:noFill/>
        </p:spPr>
        <p:txBody>
          <a:bodyPr wrap="square" rtlCol="0">
            <a:spAutoFit/>
          </a:bodyPr>
          <a:lstStyle/>
          <a:p>
            <a:pPr marL="0" marR="0" algn="ctr">
              <a:spcBef>
                <a:spcPts val="430"/>
              </a:spcBef>
              <a:spcAft>
                <a:spcPts val="145"/>
              </a:spcAft>
            </a:pPr>
            <a:r>
              <a:rPr lang="en-US" sz="6000" b="1" kern="5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BRINGING THE 2030 SUSTAINABLE DEVELOPMENT GOALS TO THE AV INDUSTRY</a:t>
            </a:r>
            <a:endParaRPr lang="en-US" sz="6000" kern="50" dirty="0">
              <a:solidFill>
                <a:schemeClr val="accent1">
                  <a:lumMod val="50000"/>
                </a:schemeClr>
              </a:solidFill>
              <a:effectLst/>
              <a:latin typeface="Calibri" panose="020F0502020204030204" pitchFamily="34" charset="0"/>
              <a:ea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B6A955D7-C124-4B6A-BEBC-060E35EB4EC2}"/>
              </a:ext>
            </a:extLst>
          </p:cNvPr>
          <p:cNvSpPr txBox="1"/>
          <p:nvPr/>
        </p:nvSpPr>
        <p:spPr>
          <a:xfrm>
            <a:off x="0" y="6334560"/>
            <a:ext cx="7949126" cy="861774"/>
          </a:xfrm>
          <a:prstGeom prst="rect">
            <a:avLst/>
          </a:prstGeom>
          <a:noFill/>
        </p:spPr>
        <p:txBody>
          <a:bodyPr wrap="square" rtlCol="0">
            <a:spAutoFit/>
          </a:bodyPr>
          <a:lstStyle/>
          <a:p>
            <a:r>
              <a:rPr lang="en-US" sz="3200" kern="5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USAV 2022 Spring Conference Presentation</a:t>
            </a:r>
            <a:endParaRPr lang="en-US" sz="3200" kern="50" dirty="0">
              <a:solidFill>
                <a:schemeClr val="bg2">
                  <a:lumMod val="25000"/>
                </a:schemeClr>
              </a:solidFill>
              <a:effectLst/>
              <a:latin typeface="Calibri" panose="020F0502020204030204" pitchFamily="34" charset="0"/>
              <a:ea typeface="Times New Roman" panose="02020603050405020304" pitchFamily="18" charset="0"/>
            </a:endParaRPr>
          </a:p>
          <a:p>
            <a:endParaRPr lang="en-US" dirty="0"/>
          </a:p>
        </p:txBody>
      </p:sp>
      <p:pic>
        <p:nvPicPr>
          <p:cNvPr id="11" name="Picture 10" descr="Logo, company name&#10;&#10;Description automatically generated">
            <a:extLst>
              <a:ext uri="{FF2B5EF4-FFF2-40B4-BE49-F238E27FC236}">
                <a16:creationId xmlns:a16="http://schemas.microsoft.com/office/drawing/2014/main" id="{EBD0C564-327F-46F2-B39C-844E2411763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19547" y="62210"/>
            <a:ext cx="13031094" cy="6334560"/>
          </a:xfrm>
          <a:prstGeom prst="rect">
            <a:avLst/>
          </a:prstGeom>
        </p:spPr>
      </p:pic>
    </p:spTree>
    <p:extLst>
      <p:ext uri="{BB962C8B-B14F-4D97-AF65-F5344CB8AC3E}">
        <p14:creationId xmlns:p14="http://schemas.microsoft.com/office/powerpoint/2010/main" val="2320058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70ABF-9321-40F3-AE78-D524A74B7B23}"/>
              </a:ext>
            </a:extLst>
          </p:cNvPr>
          <p:cNvSpPr/>
          <p:nvPr/>
        </p:nvSpPr>
        <p:spPr>
          <a:xfrm>
            <a:off x="7819004" y="136733"/>
            <a:ext cx="3360214" cy="297726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lumMod val="75000"/>
                </a:schemeClr>
              </a:solidFill>
            </a:endParaRPr>
          </a:p>
        </p:txBody>
      </p:sp>
      <p:pic>
        <p:nvPicPr>
          <p:cNvPr id="5" name="Picture 4" descr="A picture containing outdoor&#10;&#10;Description automatically generated">
            <a:extLst>
              <a:ext uri="{FF2B5EF4-FFF2-40B4-BE49-F238E27FC236}">
                <a16:creationId xmlns:a16="http://schemas.microsoft.com/office/drawing/2014/main" id="{863D367F-B83B-4F89-9D9F-DEAFE8A0F662}"/>
              </a:ext>
            </a:extLst>
          </p:cNvPr>
          <p:cNvPicPr>
            <a:picLocks noChangeAspect="1"/>
          </p:cNvPicPr>
          <p:nvPr/>
        </p:nvPicPr>
        <p:blipFill rotWithShape="1">
          <a:blip r:embed="rId3">
            <a:extLst>
              <a:ext uri="{28A0092B-C50C-407E-A947-70E740481C1C}">
                <a14:useLocalDpi xmlns:a14="http://schemas.microsoft.com/office/drawing/2010/main" val="0"/>
              </a:ext>
            </a:extLst>
          </a:blip>
          <a:srcRect l="3220" r="3013" b="-2"/>
          <a:stretch/>
        </p:blipFill>
        <p:spPr>
          <a:xfrm>
            <a:off x="4604497" y="3263116"/>
            <a:ext cx="6741471" cy="3594884"/>
          </a:xfrm>
          <a:prstGeom prst="rect">
            <a:avLst/>
          </a:prstGeom>
        </p:spPr>
      </p:pic>
      <p:pic>
        <p:nvPicPr>
          <p:cNvPr id="9" name="Picture 8" descr="A picture containing smoke, weapon&#10;&#10;Description automatically generated">
            <a:extLst>
              <a:ext uri="{FF2B5EF4-FFF2-40B4-BE49-F238E27FC236}">
                <a16:creationId xmlns:a16="http://schemas.microsoft.com/office/drawing/2014/main" id="{C1013E5E-6003-402F-8571-AB830F2F0660}"/>
              </a:ext>
            </a:extLst>
          </p:cNvPr>
          <p:cNvPicPr>
            <a:picLocks noChangeAspect="1"/>
          </p:cNvPicPr>
          <p:nvPr/>
        </p:nvPicPr>
        <p:blipFill rotWithShape="1">
          <a:blip r:embed="rId4">
            <a:extLst>
              <a:ext uri="{28A0092B-C50C-407E-A947-70E740481C1C}">
                <a14:useLocalDpi xmlns:a14="http://schemas.microsoft.com/office/drawing/2010/main" val="0"/>
              </a:ext>
            </a:extLst>
          </a:blip>
          <a:srcRect t="12482" r="-1" b="-1"/>
          <a:stretch/>
        </p:blipFill>
        <p:spPr>
          <a:xfrm>
            <a:off x="908298" y="10"/>
            <a:ext cx="6760897"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pic>
        <p:nvPicPr>
          <p:cNvPr id="3" name="Picture 2" descr="A person standing in a pile of garbage&#10;&#10;Description automatically generated with medium confidence">
            <a:extLst>
              <a:ext uri="{FF2B5EF4-FFF2-40B4-BE49-F238E27FC236}">
                <a16:creationId xmlns:a16="http://schemas.microsoft.com/office/drawing/2014/main" id="{14D6F2DA-6981-4214-A691-4BEAFF29663F}"/>
              </a:ext>
            </a:extLst>
          </p:cNvPr>
          <p:cNvPicPr>
            <a:picLocks noChangeAspect="1"/>
          </p:cNvPicPr>
          <p:nvPr/>
        </p:nvPicPr>
        <p:blipFill rotWithShape="1">
          <a:blip r:embed="rId5">
            <a:extLst>
              <a:ext uri="{28A0092B-C50C-407E-A947-70E740481C1C}">
                <a14:useLocalDpi xmlns:a14="http://schemas.microsoft.com/office/drawing/2010/main" val="0"/>
              </a:ext>
            </a:extLst>
          </a:blip>
          <a:srcRect t="3569" r="-4" b="-4"/>
          <a:stretch/>
        </p:blipFill>
        <p:spPr>
          <a:xfrm>
            <a:off x="908298" y="4069977"/>
            <a:ext cx="3535331" cy="2019928"/>
          </a:xfrm>
          <a:prstGeom prst="rect">
            <a:avLst/>
          </a:prstGeom>
        </p:spPr>
      </p:pic>
      <p:sp>
        <p:nvSpPr>
          <p:cNvPr id="10" name="TextBox 9">
            <a:extLst>
              <a:ext uri="{FF2B5EF4-FFF2-40B4-BE49-F238E27FC236}">
                <a16:creationId xmlns:a16="http://schemas.microsoft.com/office/drawing/2014/main" id="{7E1E445D-FB9E-4E0F-969E-1C3E2F8D1E5E}"/>
              </a:ext>
            </a:extLst>
          </p:cNvPr>
          <p:cNvSpPr txBox="1"/>
          <p:nvPr/>
        </p:nvSpPr>
        <p:spPr>
          <a:xfrm>
            <a:off x="8227393" y="754400"/>
            <a:ext cx="2543436" cy="1754326"/>
          </a:xfrm>
          <a:prstGeom prst="rect">
            <a:avLst/>
          </a:prstGeom>
          <a:noFill/>
        </p:spPr>
        <p:txBody>
          <a:bodyPr wrap="square" rtlCol="0">
            <a:spAutoFit/>
          </a:bodyPr>
          <a:lstStyle/>
          <a:p>
            <a:pPr algn="ctr"/>
            <a:r>
              <a:rPr lang="en-US" sz="5400" b="1" kern="50" dirty="0">
                <a:solidFill>
                  <a:schemeClr val="bg1"/>
                </a:solidFill>
                <a:latin typeface="Calibri" panose="020F0502020204030204" pitchFamily="34" charset="0"/>
                <a:cs typeface="Times New Roman" panose="02020603050405020304" pitchFamily="18" charset="0"/>
              </a:rPr>
              <a:t>Accra, </a:t>
            </a:r>
          </a:p>
          <a:p>
            <a:pPr algn="ctr"/>
            <a:r>
              <a:rPr lang="en-US" sz="5400" b="1" kern="50" dirty="0">
                <a:solidFill>
                  <a:schemeClr val="bg1"/>
                </a:solidFill>
                <a:latin typeface="Calibri" panose="020F0502020204030204" pitchFamily="34" charset="0"/>
                <a:cs typeface="Times New Roman" panose="02020603050405020304" pitchFamily="18" charset="0"/>
              </a:rPr>
              <a:t>Ghana</a:t>
            </a:r>
            <a:endParaRPr lang="en-US" sz="5400" b="1" dirty="0">
              <a:solidFill>
                <a:schemeClr val="bg1"/>
              </a:solidFill>
            </a:endParaRPr>
          </a:p>
        </p:txBody>
      </p:sp>
    </p:spTree>
    <p:extLst>
      <p:ext uri="{BB962C8B-B14F-4D97-AF65-F5344CB8AC3E}">
        <p14:creationId xmlns:p14="http://schemas.microsoft.com/office/powerpoint/2010/main" val="65919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picture containing text, outdoor, boat, sky&#10;&#10;Description automatically generated">
            <a:extLst>
              <a:ext uri="{FF2B5EF4-FFF2-40B4-BE49-F238E27FC236}">
                <a16:creationId xmlns:a16="http://schemas.microsoft.com/office/drawing/2014/main" id="{1E50F7B1-3F87-460A-9DF4-22A6D517A07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88952" cy="8133314"/>
          </a:xfrm>
          <a:prstGeom prst="rect">
            <a:avLst/>
          </a:prstGeom>
        </p:spPr>
      </p:pic>
      <p:sp>
        <p:nvSpPr>
          <p:cNvPr id="39" name="Freeform: Shape 3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5">
            <a:extLst>
              <a:ext uri="{FF2B5EF4-FFF2-40B4-BE49-F238E27FC236}">
                <a16:creationId xmlns:a16="http://schemas.microsoft.com/office/drawing/2014/main" id="{0C7268D0-8C38-49EF-B84C-25FED2F3560E}"/>
              </a:ext>
            </a:extLst>
          </p:cNvPr>
          <p:cNvGraphicFramePr>
            <a:graphicFrameLocks noGrp="1"/>
          </p:cNvGraphicFramePr>
          <p:nvPr>
            <p:ph idx="1"/>
            <p:extLst>
              <p:ext uri="{D42A27DB-BD31-4B8C-83A1-F6EECF244321}">
                <p14:modId xmlns:p14="http://schemas.microsoft.com/office/powerpoint/2010/main" val="840910795"/>
              </p:ext>
            </p:extLst>
          </p:nvPr>
        </p:nvGraphicFramePr>
        <p:xfrm>
          <a:off x="5301856" y="876300"/>
          <a:ext cx="6492875"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67E9DCF4-9BB3-4DCD-9F06-1BC0097A427F}"/>
              </a:ext>
            </a:extLst>
          </p:cNvPr>
          <p:cNvSpPr txBox="1"/>
          <p:nvPr/>
        </p:nvSpPr>
        <p:spPr>
          <a:xfrm>
            <a:off x="5487579" y="119195"/>
            <a:ext cx="6403352" cy="830997"/>
          </a:xfrm>
          <a:prstGeom prst="rect">
            <a:avLst/>
          </a:prstGeom>
          <a:noFill/>
        </p:spPr>
        <p:txBody>
          <a:bodyPr wrap="square" rtlCol="0">
            <a:spAutoFit/>
          </a:bodyPr>
          <a:lstStyle/>
          <a:p>
            <a:pPr algn="ctr"/>
            <a:r>
              <a:rPr lang="en-US" sz="2400" b="1" dirty="0">
                <a:solidFill>
                  <a:schemeClr val="tx2">
                    <a:lumMod val="25000"/>
                  </a:schemeClr>
                </a:solidFill>
              </a:rPr>
              <a:t>Share of total U.S. energy used for transportation, 2020</a:t>
            </a:r>
          </a:p>
        </p:txBody>
      </p:sp>
      <p:pic>
        <p:nvPicPr>
          <p:cNvPr id="15" name="Picture 14">
            <a:extLst>
              <a:ext uri="{FF2B5EF4-FFF2-40B4-BE49-F238E27FC236}">
                <a16:creationId xmlns:a16="http://schemas.microsoft.com/office/drawing/2014/main" id="{E33D792C-D097-4165-93C5-FF994EFB0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790" y="6211238"/>
            <a:ext cx="5224615" cy="527567"/>
          </a:xfrm>
          <a:prstGeom prst="rect">
            <a:avLst/>
          </a:prstGeom>
        </p:spPr>
      </p:pic>
      <p:sp>
        <p:nvSpPr>
          <p:cNvPr id="16" name="Title 1">
            <a:extLst>
              <a:ext uri="{FF2B5EF4-FFF2-40B4-BE49-F238E27FC236}">
                <a16:creationId xmlns:a16="http://schemas.microsoft.com/office/drawing/2014/main" id="{3E7DE15D-BA43-453E-93AA-7F0CF13EB29D}"/>
              </a:ext>
            </a:extLst>
          </p:cNvPr>
          <p:cNvSpPr>
            <a:spLocks noGrp="1"/>
          </p:cNvSpPr>
          <p:nvPr>
            <p:ph type="title"/>
          </p:nvPr>
        </p:nvSpPr>
        <p:spPr>
          <a:xfrm>
            <a:off x="112298" y="1531834"/>
            <a:ext cx="4795337" cy="3390544"/>
          </a:xfrm>
        </p:spPr>
        <p:txBody>
          <a:bodyPr>
            <a:normAutofit/>
          </a:bodyPr>
          <a:lstStyle/>
          <a:p>
            <a:r>
              <a:rPr lang="en-US" sz="3100" b="0" i="0" dirty="0">
                <a:effectLst/>
                <a:latin typeface="Arial" panose="020B0604020202020204" pitchFamily="34" charset="0"/>
              </a:rPr>
              <a:t>About 26% of total U.S. energy consumption in 2020 was for transporting people and goods from one place to another.</a:t>
            </a:r>
            <a:endParaRPr lang="en-US" sz="3100" dirty="0"/>
          </a:p>
        </p:txBody>
      </p:sp>
    </p:spTree>
    <p:extLst>
      <p:ext uri="{BB962C8B-B14F-4D97-AF65-F5344CB8AC3E}">
        <p14:creationId xmlns:p14="http://schemas.microsoft.com/office/powerpoint/2010/main" val="237065408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 name="Rectangle 13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3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5DFC8DCA-056D-1741-9E18-B45778D862E9}"/>
              </a:ext>
            </a:extLst>
          </p:cNvPr>
          <p:cNvSpPr txBox="1"/>
          <p:nvPr/>
        </p:nvSpPr>
        <p:spPr>
          <a:xfrm>
            <a:off x="609145" y="1263391"/>
            <a:ext cx="5933874" cy="4133742"/>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lang="en-US" sz="2800" kern="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According to the </a:t>
            </a:r>
            <a:r>
              <a:rPr lang="en-US" sz="2800" i="1" kern="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Wall Street Journal, </a:t>
            </a:r>
            <a:r>
              <a:rPr lang="en-US" sz="2800" b="1" i="1" kern="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2800" b="1" kern="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just the next decade, there will be upwards of $12 trillion in business opportunities for companies that align themselves with sustainable development. </a:t>
            </a:r>
            <a:endParaRPr kumimoji="0" lang="en-US" sz="6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nvGrpSpPr>
          <p:cNvPr id="106" name="Group 105">
            <a:extLst>
              <a:ext uri="{FF2B5EF4-FFF2-40B4-BE49-F238E27FC236}">
                <a16:creationId xmlns:a16="http://schemas.microsoft.com/office/drawing/2014/main" id="{A263D2E5-2332-5648-AD16-9B8B41E99C6D}"/>
              </a:ext>
            </a:extLst>
          </p:cNvPr>
          <p:cNvGrpSpPr/>
          <p:nvPr/>
        </p:nvGrpSpPr>
        <p:grpSpPr>
          <a:xfrm>
            <a:off x="7432332" y="643235"/>
            <a:ext cx="3484851" cy="5599877"/>
            <a:chOff x="1051462" y="1701487"/>
            <a:chExt cx="2691450" cy="4324943"/>
          </a:xfrm>
        </p:grpSpPr>
        <p:grpSp>
          <p:nvGrpSpPr>
            <p:cNvPr id="107" name="Group 106">
              <a:extLst>
                <a:ext uri="{FF2B5EF4-FFF2-40B4-BE49-F238E27FC236}">
                  <a16:creationId xmlns:a16="http://schemas.microsoft.com/office/drawing/2014/main" id="{FA792EEC-B5EE-3B4B-A45E-2C7C6E80DAA3}"/>
                </a:ext>
              </a:extLst>
            </p:cNvPr>
            <p:cNvGrpSpPr/>
            <p:nvPr/>
          </p:nvGrpSpPr>
          <p:grpSpPr>
            <a:xfrm>
              <a:off x="1816993" y="3200141"/>
              <a:ext cx="828256" cy="824889"/>
              <a:chOff x="3094038" y="2151063"/>
              <a:chExt cx="781050" cy="777875"/>
            </a:xfrm>
            <a:solidFill>
              <a:schemeClr val="accent1"/>
            </a:solidFill>
          </p:grpSpPr>
          <p:sp>
            <p:nvSpPr>
              <p:cNvPr id="127" name="Oval 126">
                <a:extLst>
                  <a:ext uri="{FF2B5EF4-FFF2-40B4-BE49-F238E27FC236}">
                    <a16:creationId xmlns:a16="http://schemas.microsoft.com/office/drawing/2014/main" id="{DB4206C9-C1A5-F343-BB5A-7403BCD1DDAD}"/>
                  </a:ext>
                </a:extLst>
              </p:cNvPr>
              <p:cNvSpPr>
                <a:spLocks noChangeArrowheads="1"/>
              </p:cNvSpPr>
              <p:nvPr/>
            </p:nvSpPr>
            <p:spPr bwMode="auto">
              <a:xfrm>
                <a:off x="3214688" y="2271713"/>
                <a:ext cx="542925" cy="541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28" name="Freeform 127">
                <a:extLst>
                  <a:ext uri="{FF2B5EF4-FFF2-40B4-BE49-F238E27FC236}">
                    <a16:creationId xmlns:a16="http://schemas.microsoft.com/office/drawing/2014/main" id="{8320489F-5ABD-4544-95C6-07A1DF22B61D}"/>
                  </a:ext>
                </a:extLst>
              </p:cNvPr>
              <p:cNvSpPr>
                <a:spLocks noEditPoints="1"/>
              </p:cNvSpPr>
              <p:nvPr/>
            </p:nvSpPr>
            <p:spPr bwMode="auto">
              <a:xfrm>
                <a:off x="3094038" y="2151063"/>
                <a:ext cx="781050" cy="777875"/>
              </a:xfrm>
              <a:custGeom>
                <a:avLst/>
                <a:gdLst>
                  <a:gd name="T0" fmla="*/ 104 w 207"/>
                  <a:gd name="T1" fmla="*/ 0 h 207"/>
                  <a:gd name="T2" fmla="*/ 0 w 207"/>
                  <a:gd name="T3" fmla="*/ 104 h 207"/>
                  <a:gd name="T4" fmla="*/ 104 w 207"/>
                  <a:gd name="T5" fmla="*/ 207 h 207"/>
                  <a:gd name="T6" fmla="*/ 207 w 207"/>
                  <a:gd name="T7" fmla="*/ 104 h 207"/>
                  <a:gd name="T8" fmla="*/ 104 w 207"/>
                  <a:gd name="T9" fmla="*/ 0 h 207"/>
                  <a:gd name="T10" fmla="*/ 104 w 207"/>
                  <a:gd name="T11" fmla="*/ 189 h 207"/>
                  <a:gd name="T12" fmla="*/ 18 w 207"/>
                  <a:gd name="T13" fmla="*/ 104 h 207"/>
                  <a:gd name="T14" fmla="*/ 104 w 207"/>
                  <a:gd name="T15" fmla="*/ 18 h 207"/>
                  <a:gd name="T16" fmla="*/ 189 w 207"/>
                  <a:gd name="T17" fmla="*/ 104 h 207"/>
                  <a:gd name="T18" fmla="*/ 104 w 207"/>
                  <a:gd name="T19" fmla="*/ 18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07">
                    <a:moveTo>
                      <a:pt x="104" y="0"/>
                    </a:moveTo>
                    <a:cubicBezTo>
                      <a:pt x="47" y="0"/>
                      <a:pt x="0" y="47"/>
                      <a:pt x="0" y="104"/>
                    </a:cubicBezTo>
                    <a:cubicBezTo>
                      <a:pt x="0" y="161"/>
                      <a:pt x="47" y="207"/>
                      <a:pt x="104" y="207"/>
                    </a:cubicBezTo>
                    <a:cubicBezTo>
                      <a:pt x="161" y="207"/>
                      <a:pt x="207" y="161"/>
                      <a:pt x="207" y="104"/>
                    </a:cubicBezTo>
                    <a:cubicBezTo>
                      <a:pt x="207" y="47"/>
                      <a:pt x="161" y="0"/>
                      <a:pt x="104" y="0"/>
                    </a:cubicBezTo>
                    <a:close/>
                    <a:moveTo>
                      <a:pt x="104" y="189"/>
                    </a:moveTo>
                    <a:cubicBezTo>
                      <a:pt x="57" y="189"/>
                      <a:pt x="18" y="151"/>
                      <a:pt x="18" y="104"/>
                    </a:cubicBezTo>
                    <a:cubicBezTo>
                      <a:pt x="18" y="57"/>
                      <a:pt x="57" y="18"/>
                      <a:pt x="104" y="18"/>
                    </a:cubicBezTo>
                    <a:cubicBezTo>
                      <a:pt x="151" y="18"/>
                      <a:pt x="189" y="57"/>
                      <a:pt x="189" y="104"/>
                    </a:cubicBezTo>
                    <a:cubicBezTo>
                      <a:pt x="189" y="151"/>
                      <a:pt x="151" y="189"/>
                      <a:pt x="104"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grpSp>
        <p:sp>
          <p:nvSpPr>
            <p:cNvPr id="108" name="Freeform 107">
              <a:extLst>
                <a:ext uri="{FF2B5EF4-FFF2-40B4-BE49-F238E27FC236}">
                  <a16:creationId xmlns:a16="http://schemas.microsoft.com/office/drawing/2014/main" id="{A5114475-303F-A048-85E6-5681D6DB7CEE}"/>
                </a:ext>
              </a:extLst>
            </p:cNvPr>
            <p:cNvSpPr>
              <a:spLocks noEditPoints="1"/>
            </p:cNvSpPr>
            <p:nvPr/>
          </p:nvSpPr>
          <p:spPr bwMode="auto">
            <a:xfrm flipH="1">
              <a:off x="1410882" y="3956097"/>
              <a:ext cx="2306000" cy="2070333"/>
            </a:xfrm>
            <a:custGeom>
              <a:avLst/>
              <a:gdLst>
                <a:gd name="T0" fmla="*/ 362 w 383"/>
                <a:gd name="T1" fmla="*/ 155 h 345"/>
                <a:gd name="T2" fmla="*/ 362 w 383"/>
                <a:gd name="T3" fmla="*/ 155 h 345"/>
                <a:gd name="T4" fmla="*/ 196 w 383"/>
                <a:gd name="T5" fmla="*/ 33 h 345"/>
                <a:gd name="T6" fmla="*/ 146 w 383"/>
                <a:gd name="T7" fmla="*/ 39 h 345"/>
                <a:gd name="T8" fmla="*/ 88 w 383"/>
                <a:gd name="T9" fmla="*/ 5 h 345"/>
                <a:gd name="T10" fmla="*/ 72 w 383"/>
                <a:gd name="T11" fmla="*/ 14 h 345"/>
                <a:gd name="T12" fmla="*/ 71 w 383"/>
                <a:gd name="T13" fmla="*/ 80 h 345"/>
                <a:gd name="T14" fmla="*/ 33 w 383"/>
                <a:gd name="T15" fmla="*/ 139 h 345"/>
                <a:gd name="T16" fmla="*/ 19 w 383"/>
                <a:gd name="T17" fmla="*/ 139 h 345"/>
                <a:gd name="T18" fmla="*/ 0 w 383"/>
                <a:gd name="T19" fmla="*/ 157 h 345"/>
                <a:gd name="T20" fmla="*/ 0 w 383"/>
                <a:gd name="T21" fmla="*/ 193 h 345"/>
                <a:gd name="T22" fmla="*/ 19 w 383"/>
                <a:gd name="T23" fmla="*/ 211 h 345"/>
                <a:gd name="T24" fmla="*/ 33 w 383"/>
                <a:gd name="T25" fmla="*/ 211 h 345"/>
                <a:gd name="T26" fmla="*/ 113 w 383"/>
                <a:gd name="T27" fmla="*/ 298 h 345"/>
                <a:gd name="T28" fmla="*/ 113 w 383"/>
                <a:gd name="T29" fmla="*/ 302 h 345"/>
                <a:gd name="T30" fmla="*/ 113 w 383"/>
                <a:gd name="T31" fmla="*/ 326 h 345"/>
                <a:gd name="T32" fmla="*/ 132 w 383"/>
                <a:gd name="T33" fmla="*/ 345 h 345"/>
                <a:gd name="T34" fmla="*/ 153 w 383"/>
                <a:gd name="T35" fmla="*/ 345 h 345"/>
                <a:gd name="T36" fmla="*/ 172 w 383"/>
                <a:gd name="T37" fmla="*/ 326 h 345"/>
                <a:gd name="T38" fmla="*/ 172 w 383"/>
                <a:gd name="T39" fmla="*/ 315 h 345"/>
                <a:gd name="T40" fmla="*/ 196 w 383"/>
                <a:gd name="T41" fmla="*/ 317 h 345"/>
                <a:gd name="T42" fmla="*/ 214 w 383"/>
                <a:gd name="T43" fmla="*/ 316 h 345"/>
                <a:gd name="T44" fmla="*/ 214 w 383"/>
                <a:gd name="T45" fmla="*/ 326 h 345"/>
                <a:gd name="T46" fmla="*/ 233 w 383"/>
                <a:gd name="T47" fmla="*/ 345 h 345"/>
                <a:gd name="T48" fmla="*/ 254 w 383"/>
                <a:gd name="T49" fmla="*/ 345 h 345"/>
                <a:gd name="T50" fmla="*/ 273 w 383"/>
                <a:gd name="T51" fmla="*/ 326 h 345"/>
                <a:gd name="T52" fmla="*/ 273 w 383"/>
                <a:gd name="T53" fmla="*/ 302 h 345"/>
                <a:gd name="T54" fmla="*/ 273 w 383"/>
                <a:gd name="T55" fmla="*/ 301 h 345"/>
                <a:gd name="T56" fmla="*/ 362 w 383"/>
                <a:gd name="T57" fmla="*/ 195 h 345"/>
                <a:gd name="T58" fmla="*/ 362 w 383"/>
                <a:gd name="T59" fmla="*/ 195 h 345"/>
                <a:gd name="T60" fmla="*/ 383 w 383"/>
                <a:gd name="T61" fmla="*/ 175 h 345"/>
                <a:gd name="T62" fmla="*/ 362 w 383"/>
                <a:gd name="T63" fmla="*/ 155 h 345"/>
                <a:gd name="T64" fmla="*/ 90 w 383"/>
                <a:gd name="T65" fmla="*/ 155 h 345"/>
                <a:gd name="T66" fmla="*/ 70 w 383"/>
                <a:gd name="T67" fmla="*/ 134 h 345"/>
                <a:gd name="T68" fmla="*/ 90 w 383"/>
                <a:gd name="T69" fmla="*/ 114 h 345"/>
                <a:gd name="T70" fmla="*/ 110 w 383"/>
                <a:gd name="T71" fmla="*/ 134 h 345"/>
                <a:gd name="T72" fmla="*/ 90 w 383"/>
                <a:gd name="T73" fmla="*/ 155 h 345"/>
                <a:gd name="T74" fmla="*/ 276 w 383"/>
                <a:gd name="T75" fmla="*/ 104 h 345"/>
                <a:gd name="T76" fmla="*/ 267 w 383"/>
                <a:gd name="T77" fmla="*/ 109 h 345"/>
                <a:gd name="T78" fmla="*/ 258 w 383"/>
                <a:gd name="T79" fmla="*/ 105 h 345"/>
                <a:gd name="T80" fmla="*/ 178 w 383"/>
                <a:gd name="T81" fmla="*/ 89 h 345"/>
                <a:gd name="T82" fmla="*/ 161 w 383"/>
                <a:gd name="T83" fmla="*/ 82 h 345"/>
                <a:gd name="T84" fmla="*/ 169 w 383"/>
                <a:gd name="T85" fmla="*/ 65 h 345"/>
                <a:gd name="T86" fmla="*/ 275 w 383"/>
                <a:gd name="T87" fmla="*/ 86 h 345"/>
                <a:gd name="T88" fmla="*/ 276 w 383"/>
                <a:gd name="T89" fmla="*/ 10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345">
                  <a:moveTo>
                    <a:pt x="362" y="155"/>
                  </a:moveTo>
                  <a:cubicBezTo>
                    <a:pt x="362" y="155"/>
                    <a:pt x="362" y="155"/>
                    <a:pt x="362" y="155"/>
                  </a:cubicBezTo>
                  <a:cubicBezTo>
                    <a:pt x="350" y="86"/>
                    <a:pt x="280" y="33"/>
                    <a:pt x="196" y="33"/>
                  </a:cubicBezTo>
                  <a:cubicBezTo>
                    <a:pt x="179" y="33"/>
                    <a:pt x="162" y="35"/>
                    <a:pt x="146" y="39"/>
                  </a:cubicBezTo>
                  <a:cubicBezTo>
                    <a:pt x="88" y="5"/>
                    <a:pt x="88" y="5"/>
                    <a:pt x="88" y="5"/>
                  </a:cubicBezTo>
                  <a:cubicBezTo>
                    <a:pt x="79" y="0"/>
                    <a:pt x="72" y="4"/>
                    <a:pt x="72" y="14"/>
                  </a:cubicBezTo>
                  <a:cubicBezTo>
                    <a:pt x="71" y="80"/>
                    <a:pt x="71" y="80"/>
                    <a:pt x="71" y="80"/>
                  </a:cubicBezTo>
                  <a:cubicBezTo>
                    <a:pt x="53" y="97"/>
                    <a:pt x="40" y="116"/>
                    <a:pt x="33" y="139"/>
                  </a:cubicBezTo>
                  <a:cubicBezTo>
                    <a:pt x="19" y="139"/>
                    <a:pt x="19" y="139"/>
                    <a:pt x="19" y="139"/>
                  </a:cubicBezTo>
                  <a:cubicBezTo>
                    <a:pt x="9" y="139"/>
                    <a:pt x="0" y="147"/>
                    <a:pt x="0" y="157"/>
                  </a:cubicBezTo>
                  <a:cubicBezTo>
                    <a:pt x="0" y="193"/>
                    <a:pt x="0" y="193"/>
                    <a:pt x="0" y="193"/>
                  </a:cubicBezTo>
                  <a:cubicBezTo>
                    <a:pt x="0" y="203"/>
                    <a:pt x="9" y="211"/>
                    <a:pt x="19" y="211"/>
                  </a:cubicBezTo>
                  <a:cubicBezTo>
                    <a:pt x="33" y="211"/>
                    <a:pt x="33" y="211"/>
                    <a:pt x="33" y="211"/>
                  </a:cubicBezTo>
                  <a:cubicBezTo>
                    <a:pt x="45" y="249"/>
                    <a:pt x="75" y="280"/>
                    <a:pt x="113" y="298"/>
                  </a:cubicBezTo>
                  <a:cubicBezTo>
                    <a:pt x="113" y="299"/>
                    <a:pt x="113" y="300"/>
                    <a:pt x="113" y="302"/>
                  </a:cubicBezTo>
                  <a:cubicBezTo>
                    <a:pt x="113" y="326"/>
                    <a:pt x="113" y="326"/>
                    <a:pt x="113" y="326"/>
                  </a:cubicBezTo>
                  <a:cubicBezTo>
                    <a:pt x="113" y="336"/>
                    <a:pt x="122" y="345"/>
                    <a:pt x="132" y="345"/>
                  </a:cubicBezTo>
                  <a:cubicBezTo>
                    <a:pt x="153" y="345"/>
                    <a:pt x="153" y="345"/>
                    <a:pt x="153" y="345"/>
                  </a:cubicBezTo>
                  <a:cubicBezTo>
                    <a:pt x="164" y="345"/>
                    <a:pt x="172" y="336"/>
                    <a:pt x="172" y="326"/>
                  </a:cubicBezTo>
                  <a:cubicBezTo>
                    <a:pt x="172" y="315"/>
                    <a:pt x="172" y="315"/>
                    <a:pt x="172" y="315"/>
                  </a:cubicBezTo>
                  <a:cubicBezTo>
                    <a:pt x="180" y="316"/>
                    <a:pt x="188" y="317"/>
                    <a:pt x="196" y="317"/>
                  </a:cubicBezTo>
                  <a:cubicBezTo>
                    <a:pt x="202" y="317"/>
                    <a:pt x="208" y="316"/>
                    <a:pt x="214" y="316"/>
                  </a:cubicBezTo>
                  <a:cubicBezTo>
                    <a:pt x="214" y="326"/>
                    <a:pt x="214" y="326"/>
                    <a:pt x="214" y="326"/>
                  </a:cubicBezTo>
                  <a:cubicBezTo>
                    <a:pt x="214" y="336"/>
                    <a:pt x="223" y="345"/>
                    <a:pt x="233" y="345"/>
                  </a:cubicBezTo>
                  <a:cubicBezTo>
                    <a:pt x="254" y="345"/>
                    <a:pt x="254" y="345"/>
                    <a:pt x="254" y="345"/>
                  </a:cubicBezTo>
                  <a:cubicBezTo>
                    <a:pt x="265" y="345"/>
                    <a:pt x="273" y="336"/>
                    <a:pt x="273" y="326"/>
                  </a:cubicBezTo>
                  <a:cubicBezTo>
                    <a:pt x="273" y="302"/>
                    <a:pt x="273" y="302"/>
                    <a:pt x="273" y="302"/>
                  </a:cubicBezTo>
                  <a:cubicBezTo>
                    <a:pt x="273" y="301"/>
                    <a:pt x="273" y="301"/>
                    <a:pt x="273" y="301"/>
                  </a:cubicBezTo>
                  <a:cubicBezTo>
                    <a:pt x="320" y="280"/>
                    <a:pt x="354" y="241"/>
                    <a:pt x="362" y="195"/>
                  </a:cubicBezTo>
                  <a:cubicBezTo>
                    <a:pt x="362" y="195"/>
                    <a:pt x="362" y="195"/>
                    <a:pt x="362" y="195"/>
                  </a:cubicBezTo>
                  <a:cubicBezTo>
                    <a:pt x="374" y="195"/>
                    <a:pt x="383" y="186"/>
                    <a:pt x="383" y="175"/>
                  </a:cubicBezTo>
                  <a:cubicBezTo>
                    <a:pt x="383" y="164"/>
                    <a:pt x="374" y="155"/>
                    <a:pt x="362" y="155"/>
                  </a:cubicBezTo>
                  <a:close/>
                  <a:moveTo>
                    <a:pt x="90" y="155"/>
                  </a:moveTo>
                  <a:cubicBezTo>
                    <a:pt x="79" y="155"/>
                    <a:pt x="70" y="145"/>
                    <a:pt x="70" y="134"/>
                  </a:cubicBezTo>
                  <a:cubicBezTo>
                    <a:pt x="70" y="123"/>
                    <a:pt x="79" y="114"/>
                    <a:pt x="90" y="114"/>
                  </a:cubicBezTo>
                  <a:cubicBezTo>
                    <a:pt x="101" y="114"/>
                    <a:pt x="110" y="123"/>
                    <a:pt x="110" y="134"/>
                  </a:cubicBezTo>
                  <a:cubicBezTo>
                    <a:pt x="110" y="145"/>
                    <a:pt x="101" y="155"/>
                    <a:pt x="90" y="155"/>
                  </a:cubicBezTo>
                  <a:close/>
                  <a:moveTo>
                    <a:pt x="276" y="104"/>
                  </a:moveTo>
                  <a:cubicBezTo>
                    <a:pt x="274" y="107"/>
                    <a:pt x="270" y="109"/>
                    <a:pt x="267" y="109"/>
                  </a:cubicBezTo>
                  <a:cubicBezTo>
                    <a:pt x="263" y="109"/>
                    <a:pt x="260" y="107"/>
                    <a:pt x="258" y="105"/>
                  </a:cubicBezTo>
                  <a:cubicBezTo>
                    <a:pt x="238" y="86"/>
                    <a:pt x="205" y="80"/>
                    <a:pt x="178" y="89"/>
                  </a:cubicBezTo>
                  <a:cubicBezTo>
                    <a:pt x="171" y="92"/>
                    <a:pt x="164" y="88"/>
                    <a:pt x="161" y="82"/>
                  </a:cubicBezTo>
                  <a:cubicBezTo>
                    <a:pt x="159" y="75"/>
                    <a:pt x="163" y="67"/>
                    <a:pt x="169" y="65"/>
                  </a:cubicBezTo>
                  <a:cubicBezTo>
                    <a:pt x="205" y="52"/>
                    <a:pt x="248" y="61"/>
                    <a:pt x="275" y="86"/>
                  </a:cubicBezTo>
                  <a:cubicBezTo>
                    <a:pt x="281" y="91"/>
                    <a:pt x="281" y="99"/>
                    <a:pt x="276" y="10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grpSp>
          <p:nvGrpSpPr>
            <p:cNvPr id="109" name="Group 108">
              <a:extLst>
                <a:ext uri="{FF2B5EF4-FFF2-40B4-BE49-F238E27FC236}">
                  <a16:creationId xmlns:a16="http://schemas.microsoft.com/office/drawing/2014/main" id="{97CA1AF0-8741-614D-B48D-70AACA7B7273}"/>
                </a:ext>
              </a:extLst>
            </p:cNvPr>
            <p:cNvGrpSpPr/>
            <p:nvPr/>
          </p:nvGrpSpPr>
          <p:grpSpPr>
            <a:xfrm>
              <a:off x="2510492" y="2295255"/>
              <a:ext cx="828256" cy="824889"/>
              <a:chOff x="3094038" y="2151063"/>
              <a:chExt cx="781050" cy="777875"/>
            </a:xfrm>
            <a:solidFill>
              <a:schemeClr val="accent2"/>
            </a:solidFill>
          </p:grpSpPr>
          <p:sp>
            <p:nvSpPr>
              <p:cNvPr id="125" name="Oval 124">
                <a:extLst>
                  <a:ext uri="{FF2B5EF4-FFF2-40B4-BE49-F238E27FC236}">
                    <a16:creationId xmlns:a16="http://schemas.microsoft.com/office/drawing/2014/main" id="{C07F7C75-B722-3E47-B23C-2364956B47BB}"/>
                  </a:ext>
                </a:extLst>
              </p:cNvPr>
              <p:cNvSpPr>
                <a:spLocks noChangeArrowheads="1"/>
              </p:cNvSpPr>
              <p:nvPr/>
            </p:nvSpPr>
            <p:spPr bwMode="auto">
              <a:xfrm>
                <a:off x="3214688" y="2271713"/>
                <a:ext cx="542925" cy="541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26" name="Freeform 125">
                <a:extLst>
                  <a:ext uri="{FF2B5EF4-FFF2-40B4-BE49-F238E27FC236}">
                    <a16:creationId xmlns:a16="http://schemas.microsoft.com/office/drawing/2014/main" id="{A5FE488B-F84C-3A42-9218-B8832A0BE280}"/>
                  </a:ext>
                </a:extLst>
              </p:cNvPr>
              <p:cNvSpPr>
                <a:spLocks noEditPoints="1"/>
              </p:cNvSpPr>
              <p:nvPr/>
            </p:nvSpPr>
            <p:spPr bwMode="auto">
              <a:xfrm>
                <a:off x="3094038" y="2151063"/>
                <a:ext cx="781050" cy="777875"/>
              </a:xfrm>
              <a:custGeom>
                <a:avLst/>
                <a:gdLst>
                  <a:gd name="T0" fmla="*/ 104 w 207"/>
                  <a:gd name="T1" fmla="*/ 0 h 207"/>
                  <a:gd name="T2" fmla="*/ 0 w 207"/>
                  <a:gd name="T3" fmla="*/ 104 h 207"/>
                  <a:gd name="T4" fmla="*/ 104 w 207"/>
                  <a:gd name="T5" fmla="*/ 207 h 207"/>
                  <a:gd name="T6" fmla="*/ 207 w 207"/>
                  <a:gd name="T7" fmla="*/ 104 h 207"/>
                  <a:gd name="T8" fmla="*/ 104 w 207"/>
                  <a:gd name="T9" fmla="*/ 0 h 207"/>
                  <a:gd name="T10" fmla="*/ 104 w 207"/>
                  <a:gd name="T11" fmla="*/ 189 h 207"/>
                  <a:gd name="T12" fmla="*/ 18 w 207"/>
                  <a:gd name="T13" fmla="*/ 104 h 207"/>
                  <a:gd name="T14" fmla="*/ 104 w 207"/>
                  <a:gd name="T15" fmla="*/ 18 h 207"/>
                  <a:gd name="T16" fmla="*/ 189 w 207"/>
                  <a:gd name="T17" fmla="*/ 104 h 207"/>
                  <a:gd name="T18" fmla="*/ 104 w 207"/>
                  <a:gd name="T19" fmla="*/ 18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07">
                    <a:moveTo>
                      <a:pt x="104" y="0"/>
                    </a:moveTo>
                    <a:cubicBezTo>
                      <a:pt x="47" y="0"/>
                      <a:pt x="0" y="47"/>
                      <a:pt x="0" y="104"/>
                    </a:cubicBezTo>
                    <a:cubicBezTo>
                      <a:pt x="0" y="161"/>
                      <a:pt x="47" y="207"/>
                      <a:pt x="104" y="207"/>
                    </a:cubicBezTo>
                    <a:cubicBezTo>
                      <a:pt x="161" y="207"/>
                      <a:pt x="207" y="161"/>
                      <a:pt x="207" y="104"/>
                    </a:cubicBezTo>
                    <a:cubicBezTo>
                      <a:pt x="207" y="47"/>
                      <a:pt x="161" y="0"/>
                      <a:pt x="104" y="0"/>
                    </a:cubicBezTo>
                    <a:close/>
                    <a:moveTo>
                      <a:pt x="104" y="189"/>
                    </a:moveTo>
                    <a:cubicBezTo>
                      <a:pt x="57" y="189"/>
                      <a:pt x="18" y="151"/>
                      <a:pt x="18" y="104"/>
                    </a:cubicBezTo>
                    <a:cubicBezTo>
                      <a:pt x="18" y="57"/>
                      <a:pt x="57" y="18"/>
                      <a:pt x="104" y="18"/>
                    </a:cubicBezTo>
                    <a:cubicBezTo>
                      <a:pt x="151" y="18"/>
                      <a:pt x="189" y="57"/>
                      <a:pt x="189" y="104"/>
                    </a:cubicBezTo>
                    <a:cubicBezTo>
                      <a:pt x="189" y="151"/>
                      <a:pt x="151" y="189"/>
                      <a:pt x="104"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grpSp>
        <p:grpSp>
          <p:nvGrpSpPr>
            <p:cNvPr id="110" name="Group 109">
              <a:extLst>
                <a:ext uri="{FF2B5EF4-FFF2-40B4-BE49-F238E27FC236}">
                  <a16:creationId xmlns:a16="http://schemas.microsoft.com/office/drawing/2014/main" id="{2D90ED82-2075-8E4C-BDF1-A9846AD7D17B}"/>
                </a:ext>
              </a:extLst>
            </p:cNvPr>
            <p:cNvGrpSpPr/>
            <p:nvPr/>
          </p:nvGrpSpPr>
          <p:grpSpPr>
            <a:xfrm>
              <a:off x="1051462" y="2052087"/>
              <a:ext cx="828256" cy="824889"/>
              <a:chOff x="3094038" y="2151063"/>
              <a:chExt cx="781050" cy="777875"/>
            </a:xfrm>
            <a:solidFill>
              <a:schemeClr val="accent3"/>
            </a:solidFill>
          </p:grpSpPr>
          <p:sp>
            <p:nvSpPr>
              <p:cNvPr id="123" name="Oval 122">
                <a:extLst>
                  <a:ext uri="{FF2B5EF4-FFF2-40B4-BE49-F238E27FC236}">
                    <a16:creationId xmlns:a16="http://schemas.microsoft.com/office/drawing/2014/main" id="{B632075C-FC1A-9B46-A997-FF9EB74C278D}"/>
                  </a:ext>
                </a:extLst>
              </p:cNvPr>
              <p:cNvSpPr>
                <a:spLocks noChangeArrowheads="1"/>
              </p:cNvSpPr>
              <p:nvPr/>
            </p:nvSpPr>
            <p:spPr bwMode="auto">
              <a:xfrm>
                <a:off x="3214688" y="2271713"/>
                <a:ext cx="542925" cy="541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24" name="Freeform 123">
                <a:extLst>
                  <a:ext uri="{FF2B5EF4-FFF2-40B4-BE49-F238E27FC236}">
                    <a16:creationId xmlns:a16="http://schemas.microsoft.com/office/drawing/2014/main" id="{C3E073CD-707B-2D4B-A6E8-0B8DD96B39AC}"/>
                  </a:ext>
                </a:extLst>
              </p:cNvPr>
              <p:cNvSpPr>
                <a:spLocks noEditPoints="1"/>
              </p:cNvSpPr>
              <p:nvPr/>
            </p:nvSpPr>
            <p:spPr bwMode="auto">
              <a:xfrm>
                <a:off x="3094038" y="2151063"/>
                <a:ext cx="781050" cy="777875"/>
              </a:xfrm>
              <a:custGeom>
                <a:avLst/>
                <a:gdLst>
                  <a:gd name="T0" fmla="*/ 104 w 207"/>
                  <a:gd name="T1" fmla="*/ 0 h 207"/>
                  <a:gd name="T2" fmla="*/ 0 w 207"/>
                  <a:gd name="T3" fmla="*/ 104 h 207"/>
                  <a:gd name="T4" fmla="*/ 104 w 207"/>
                  <a:gd name="T5" fmla="*/ 207 h 207"/>
                  <a:gd name="T6" fmla="*/ 207 w 207"/>
                  <a:gd name="T7" fmla="*/ 104 h 207"/>
                  <a:gd name="T8" fmla="*/ 104 w 207"/>
                  <a:gd name="T9" fmla="*/ 0 h 207"/>
                  <a:gd name="T10" fmla="*/ 104 w 207"/>
                  <a:gd name="T11" fmla="*/ 189 h 207"/>
                  <a:gd name="T12" fmla="*/ 18 w 207"/>
                  <a:gd name="T13" fmla="*/ 104 h 207"/>
                  <a:gd name="T14" fmla="*/ 104 w 207"/>
                  <a:gd name="T15" fmla="*/ 18 h 207"/>
                  <a:gd name="T16" fmla="*/ 189 w 207"/>
                  <a:gd name="T17" fmla="*/ 104 h 207"/>
                  <a:gd name="T18" fmla="*/ 104 w 207"/>
                  <a:gd name="T19" fmla="*/ 18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07">
                    <a:moveTo>
                      <a:pt x="104" y="0"/>
                    </a:moveTo>
                    <a:cubicBezTo>
                      <a:pt x="47" y="0"/>
                      <a:pt x="0" y="47"/>
                      <a:pt x="0" y="104"/>
                    </a:cubicBezTo>
                    <a:cubicBezTo>
                      <a:pt x="0" y="161"/>
                      <a:pt x="47" y="207"/>
                      <a:pt x="104" y="207"/>
                    </a:cubicBezTo>
                    <a:cubicBezTo>
                      <a:pt x="161" y="207"/>
                      <a:pt x="207" y="161"/>
                      <a:pt x="207" y="104"/>
                    </a:cubicBezTo>
                    <a:cubicBezTo>
                      <a:pt x="207" y="47"/>
                      <a:pt x="161" y="0"/>
                      <a:pt x="104" y="0"/>
                    </a:cubicBezTo>
                    <a:close/>
                    <a:moveTo>
                      <a:pt x="104" y="189"/>
                    </a:moveTo>
                    <a:cubicBezTo>
                      <a:pt x="57" y="189"/>
                      <a:pt x="18" y="151"/>
                      <a:pt x="18" y="104"/>
                    </a:cubicBezTo>
                    <a:cubicBezTo>
                      <a:pt x="18" y="57"/>
                      <a:pt x="57" y="18"/>
                      <a:pt x="104" y="18"/>
                    </a:cubicBezTo>
                    <a:cubicBezTo>
                      <a:pt x="151" y="18"/>
                      <a:pt x="189" y="57"/>
                      <a:pt x="189" y="104"/>
                    </a:cubicBezTo>
                    <a:cubicBezTo>
                      <a:pt x="189" y="151"/>
                      <a:pt x="151" y="189"/>
                      <a:pt x="104"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grpSp>
        <p:sp>
          <p:nvSpPr>
            <p:cNvPr id="111" name="Oval 110">
              <a:extLst>
                <a:ext uri="{FF2B5EF4-FFF2-40B4-BE49-F238E27FC236}">
                  <a16:creationId xmlns:a16="http://schemas.microsoft.com/office/drawing/2014/main" id="{048BB492-F2D5-174C-BCBF-832A4430E7CC}"/>
                </a:ext>
              </a:extLst>
            </p:cNvPr>
            <p:cNvSpPr/>
            <p:nvPr/>
          </p:nvSpPr>
          <p:spPr>
            <a:xfrm>
              <a:off x="2049137" y="2689132"/>
              <a:ext cx="431012" cy="4310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2" name="Oval 111">
              <a:extLst>
                <a:ext uri="{FF2B5EF4-FFF2-40B4-BE49-F238E27FC236}">
                  <a16:creationId xmlns:a16="http://schemas.microsoft.com/office/drawing/2014/main" id="{EB91F495-4D5C-514A-84BF-74EA986AA365}"/>
                </a:ext>
              </a:extLst>
            </p:cNvPr>
            <p:cNvSpPr/>
            <p:nvPr/>
          </p:nvSpPr>
          <p:spPr>
            <a:xfrm>
              <a:off x="1868540" y="2666361"/>
              <a:ext cx="146974" cy="1469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3" name="Oval 112">
              <a:extLst>
                <a:ext uri="{FF2B5EF4-FFF2-40B4-BE49-F238E27FC236}">
                  <a16:creationId xmlns:a16="http://schemas.microsoft.com/office/drawing/2014/main" id="{0C2C2AD3-7430-3841-A690-549AD44C8111}"/>
                </a:ext>
              </a:extLst>
            </p:cNvPr>
            <p:cNvSpPr/>
            <p:nvPr/>
          </p:nvSpPr>
          <p:spPr>
            <a:xfrm>
              <a:off x="3206473" y="3025551"/>
              <a:ext cx="325235" cy="325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4" name="Oval 113">
              <a:extLst>
                <a:ext uri="{FF2B5EF4-FFF2-40B4-BE49-F238E27FC236}">
                  <a16:creationId xmlns:a16="http://schemas.microsoft.com/office/drawing/2014/main" id="{F3133E00-57E9-8842-9BAC-FF831C165FD4}"/>
                </a:ext>
              </a:extLst>
            </p:cNvPr>
            <p:cNvSpPr/>
            <p:nvPr/>
          </p:nvSpPr>
          <p:spPr>
            <a:xfrm>
              <a:off x="3417677" y="2650718"/>
              <a:ext cx="325235" cy="3252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5" name="Oval 114">
              <a:extLst>
                <a:ext uri="{FF2B5EF4-FFF2-40B4-BE49-F238E27FC236}">
                  <a16:creationId xmlns:a16="http://schemas.microsoft.com/office/drawing/2014/main" id="{5F8526FE-E0B9-F641-BCC4-F0ABEBF90B63}"/>
                </a:ext>
              </a:extLst>
            </p:cNvPr>
            <p:cNvSpPr/>
            <p:nvPr/>
          </p:nvSpPr>
          <p:spPr>
            <a:xfrm>
              <a:off x="2728359" y="3260158"/>
              <a:ext cx="431012" cy="4310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6" name="Oval 115">
              <a:extLst>
                <a:ext uri="{FF2B5EF4-FFF2-40B4-BE49-F238E27FC236}">
                  <a16:creationId xmlns:a16="http://schemas.microsoft.com/office/drawing/2014/main" id="{06D12C59-32D1-3F4A-8DE2-D686531317D9}"/>
                </a:ext>
              </a:extLst>
            </p:cNvPr>
            <p:cNvSpPr/>
            <p:nvPr/>
          </p:nvSpPr>
          <p:spPr>
            <a:xfrm>
              <a:off x="1964468" y="2299926"/>
              <a:ext cx="325235" cy="325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7" name="Oval 116">
              <a:extLst>
                <a:ext uri="{FF2B5EF4-FFF2-40B4-BE49-F238E27FC236}">
                  <a16:creationId xmlns:a16="http://schemas.microsoft.com/office/drawing/2014/main" id="{992F1E5D-7663-174C-929E-1C7AA3FBFEBA}"/>
                </a:ext>
              </a:extLst>
            </p:cNvPr>
            <p:cNvSpPr/>
            <p:nvPr/>
          </p:nvSpPr>
          <p:spPr>
            <a:xfrm>
              <a:off x="1801850" y="1908209"/>
              <a:ext cx="325235" cy="325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8" name="Oval 117">
              <a:extLst>
                <a:ext uri="{FF2B5EF4-FFF2-40B4-BE49-F238E27FC236}">
                  <a16:creationId xmlns:a16="http://schemas.microsoft.com/office/drawing/2014/main" id="{F8596E2A-FB85-2F43-A9EC-5116F5B65F4F}"/>
                </a:ext>
              </a:extLst>
            </p:cNvPr>
            <p:cNvSpPr/>
            <p:nvPr/>
          </p:nvSpPr>
          <p:spPr>
            <a:xfrm>
              <a:off x="1543306" y="1784974"/>
              <a:ext cx="211838" cy="211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19" name="Oval 118">
              <a:extLst>
                <a:ext uri="{FF2B5EF4-FFF2-40B4-BE49-F238E27FC236}">
                  <a16:creationId xmlns:a16="http://schemas.microsoft.com/office/drawing/2014/main" id="{2BD15490-6B3A-E041-ACA5-3885EC13308E}"/>
                </a:ext>
              </a:extLst>
            </p:cNvPr>
            <p:cNvSpPr/>
            <p:nvPr/>
          </p:nvSpPr>
          <p:spPr>
            <a:xfrm>
              <a:off x="1817493" y="1701487"/>
              <a:ext cx="146974" cy="1469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20" name="Freeform 119">
              <a:extLst>
                <a:ext uri="{FF2B5EF4-FFF2-40B4-BE49-F238E27FC236}">
                  <a16:creationId xmlns:a16="http://schemas.microsoft.com/office/drawing/2014/main" id="{E91499D3-36FD-A042-A3E9-651ED61F9ED3}"/>
                </a:ext>
              </a:extLst>
            </p:cNvPr>
            <p:cNvSpPr>
              <a:spLocks noEditPoints="1"/>
            </p:cNvSpPr>
            <p:nvPr/>
          </p:nvSpPr>
          <p:spPr bwMode="auto">
            <a:xfrm>
              <a:off x="2125966" y="3433855"/>
              <a:ext cx="188752" cy="342899"/>
            </a:xfrm>
            <a:custGeom>
              <a:avLst/>
              <a:gdLst>
                <a:gd name="T0" fmla="*/ 34 w 50"/>
                <a:gd name="T1" fmla="*/ 17 h 92"/>
                <a:gd name="T2" fmla="*/ 27 w 50"/>
                <a:gd name="T3" fmla="*/ 40 h 92"/>
                <a:gd name="T4" fmla="*/ 43 w 50"/>
                <a:gd name="T5" fmla="*/ 47 h 92"/>
                <a:gd name="T6" fmla="*/ 50 w 50"/>
                <a:gd name="T7" fmla="*/ 61 h 92"/>
                <a:gd name="T8" fmla="*/ 43 w 50"/>
                <a:gd name="T9" fmla="*/ 77 h 92"/>
                <a:gd name="T10" fmla="*/ 27 w 50"/>
                <a:gd name="T11" fmla="*/ 83 h 92"/>
                <a:gd name="T12" fmla="*/ 22 w 50"/>
                <a:gd name="T13" fmla="*/ 92 h 92"/>
                <a:gd name="T14" fmla="*/ 21 w 50"/>
                <a:gd name="T15" fmla="*/ 83 h 92"/>
                <a:gd name="T16" fmla="*/ 8 w 50"/>
                <a:gd name="T17" fmla="*/ 81 h 92"/>
                <a:gd name="T18" fmla="*/ 0 w 50"/>
                <a:gd name="T19" fmla="*/ 71 h 92"/>
                <a:gd name="T20" fmla="*/ 2 w 50"/>
                <a:gd name="T21" fmla="*/ 66 h 92"/>
                <a:gd name="T22" fmla="*/ 8 w 50"/>
                <a:gd name="T23" fmla="*/ 65 h 92"/>
                <a:gd name="T24" fmla="*/ 11 w 50"/>
                <a:gd name="T25" fmla="*/ 67 h 92"/>
                <a:gd name="T26" fmla="*/ 22 w 50"/>
                <a:gd name="T27" fmla="*/ 78 h 92"/>
                <a:gd name="T28" fmla="*/ 14 w 50"/>
                <a:gd name="T29" fmla="*/ 48 h 92"/>
                <a:gd name="T30" fmla="*/ 2 w 50"/>
                <a:gd name="T31" fmla="*/ 37 h 92"/>
                <a:gd name="T32" fmla="*/ 2 w 50"/>
                <a:gd name="T33" fmla="*/ 20 h 92"/>
                <a:gd name="T34" fmla="*/ 14 w 50"/>
                <a:gd name="T35" fmla="*/ 11 h 92"/>
                <a:gd name="T36" fmla="*/ 22 w 50"/>
                <a:gd name="T37" fmla="*/ 0 h 92"/>
                <a:gd name="T38" fmla="*/ 28 w 50"/>
                <a:gd name="T39" fmla="*/ 9 h 92"/>
                <a:gd name="T40" fmla="*/ 40 w 50"/>
                <a:gd name="T41" fmla="*/ 11 h 92"/>
                <a:gd name="T42" fmla="*/ 48 w 50"/>
                <a:gd name="T43" fmla="*/ 20 h 92"/>
                <a:gd name="T44" fmla="*/ 45 w 50"/>
                <a:gd name="T45" fmla="*/ 25 h 92"/>
                <a:gd name="T46" fmla="*/ 39 w 50"/>
                <a:gd name="T47" fmla="*/ 26 h 92"/>
                <a:gd name="T48" fmla="*/ 36 w 50"/>
                <a:gd name="T49" fmla="*/ 24 h 92"/>
                <a:gd name="T50" fmla="*/ 12 w 50"/>
                <a:gd name="T51" fmla="*/ 30 h 92"/>
                <a:gd name="T52" fmla="*/ 18 w 50"/>
                <a:gd name="T53" fmla="*/ 36 h 92"/>
                <a:gd name="T54" fmla="*/ 22 w 50"/>
                <a:gd name="T55" fmla="*/ 14 h 92"/>
                <a:gd name="T56" fmla="*/ 14 w 50"/>
                <a:gd name="T57" fmla="*/ 17 h 92"/>
                <a:gd name="T58" fmla="*/ 11 w 50"/>
                <a:gd name="T59" fmla="*/ 25 h 92"/>
                <a:gd name="T60" fmla="*/ 38 w 50"/>
                <a:gd name="T61" fmla="*/ 61 h 92"/>
                <a:gd name="T62" fmla="*/ 32 w 50"/>
                <a:gd name="T63" fmla="*/ 55 h 92"/>
                <a:gd name="T64" fmla="*/ 27 w 50"/>
                <a:gd name="T65" fmla="*/ 78 h 92"/>
                <a:gd name="T66" fmla="*/ 36 w 50"/>
                <a:gd name="T67" fmla="*/ 74 h 92"/>
                <a:gd name="T68" fmla="*/ 39 w 50"/>
                <a:gd name="T69" fmla="*/ 6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92">
                  <a:moveTo>
                    <a:pt x="36" y="24"/>
                  </a:moveTo>
                  <a:cubicBezTo>
                    <a:pt x="36" y="21"/>
                    <a:pt x="36" y="19"/>
                    <a:pt x="34" y="17"/>
                  </a:cubicBezTo>
                  <a:cubicBezTo>
                    <a:pt x="32" y="16"/>
                    <a:pt x="30" y="15"/>
                    <a:pt x="28" y="14"/>
                  </a:cubicBezTo>
                  <a:cubicBezTo>
                    <a:pt x="27" y="40"/>
                    <a:pt x="27" y="40"/>
                    <a:pt x="27" y="40"/>
                  </a:cubicBezTo>
                  <a:cubicBezTo>
                    <a:pt x="30" y="41"/>
                    <a:pt x="33" y="42"/>
                    <a:pt x="36" y="43"/>
                  </a:cubicBezTo>
                  <a:cubicBezTo>
                    <a:pt x="39" y="44"/>
                    <a:pt x="41" y="46"/>
                    <a:pt x="43" y="47"/>
                  </a:cubicBezTo>
                  <a:cubicBezTo>
                    <a:pt x="45" y="49"/>
                    <a:pt x="47" y="51"/>
                    <a:pt x="48" y="53"/>
                  </a:cubicBezTo>
                  <a:cubicBezTo>
                    <a:pt x="49" y="56"/>
                    <a:pt x="50" y="58"/>
                    <a:pt x="50" y="61"/>
                  </a:cubicBezTo>
                  <a:cubicBezTo>
                    <a:pt x="50" y="65"/>
                    <a:pt x="49" y="68"/>
                    <a:pt x="48" y="70"/>
                  </a:cubicBezTo>
                  <a:cubicBezTo>
                    <a:pt x="47" y="73"/>
                    <a:pt x="45" y="75"/>
                    <a:pt x="43" y="77"/>
                  </a:cubicBezTo>
                  <a:cubicBezTo>
                    <a:pt x="41" y="79"/>
                    <a:pt x="39" y="80"/>
                    <a:pt x="36" y="81"/>
                  </a:cubicBezTo>
                  <a:cubicBezTo>
                    <a:pt x="33" y="82"/>
                    <a:pt x="30" y="83"/>
                    <a:pt x="27" y="83"/>
                  </a:cubicBezTo>
                  <a:cubicBezTo>
                    <a:pt x="27" y="91"/>
                    <a:pt x="27" y="91"/>
                    <a:pt x="27" y="91"/>
                  </a:cubicBezTo>
                  <a:cubicBezTo>
                    <a:pt x="22" y="92"/>
                    <a:pt x="22" y="92"/>
                    <a:pt x="22" y="92"/>
                  </a:cubicBezTo>
                  <a:cubicBezTo>
                    <a:pt x="22" y="83"/>
                    <a:pt x="22" y="83"/>
                    <a:pt x="22" y="83"/>
                  </a:cubicBezTo>
                  <a:cubicBezTo>
                    <a:pt x="21" y="83"/>
                    <a:pt x="21" y="83"/>
                    <a:pt x="21" y="83"/>
                  </a:cubicBezTo>
                  <a:cubicBezTo>
                    <a:pt x="20" y="83"/>
                    <a:pt x="18" y="83"/>
                    <a:pt x="15" y="83"/>
                  </a:cubicBezTo>
                  <a:cubicBezTo>
                    <a:pt x="13" y="83"/>
                    <a:pt x="10" y="82"/>
                    <a:pt x="8" y="81"/>
                  </a:cubicBezTo>
                  <a:cubicBezTo>
                    <a:pt x="6" y="80"/>
                    <a:pt x="4" y="79"/>
                    <a:pt x="2" y="77"/>
                  </a:cubicBezTo>
                  <a:cubicBezTo>
                    <a:pt x="1" y="76"/>
                    <a:pt x="0" y="74"/>
                    <a:pt x="0" y="71"/>
                  </a:cubicBezTo>
                  <a:cubicBezTo>
                    <a:pt x="0" y="70"/>
                    <a:pt x="0" y="69"/>
                    <a:pt x="0" y="68"/>
                  </a:cubicBezTo>
                  <a:cubicBezTo>
                    <a:pt x="1" y="67"/>
                    <a:pt x="1" y="67"/>
                    <a:pt x="2" y="66"/>
                  </a:cubicBezTo>
                  <a:cubicBezTo>
                    <a:pt x="3" y="66"/>
                    <a:pt x="4" y="65"/>
                    <a:pt x="5" y="65"/>
                  </a:cubicBezTo>
                  <a:cubicBezTo>
                    <a:pt x="6" y="65"/>
                    <a:pt x="7" y="65"/>
                    <a:pt x="8" y="65"/>
                  </a:cubicBezTo>
                  <a:cubicBezTo>
                    <a:pt x="9" y="65"/>
                    <a:pt x="10" y="65"/>
                    <a:pt x="11" y="65"/>
                  </a:cubicBezTo>
                  <a:cubicBezTo>
                    <a:pt x="11" y="67"/>
                    <a:pt x="11" y="67"/>
                    <a:pt x="11" y="67"/>
                  </a:cubicBezTo>
                  <a:cubicBezTo>
                    <a:pt x="11" y="70"/>
                    <a:pt x="12" y="73"/>
                    <a:pt x="14" y="75"/>
                  </a:cubicBezTo>
                  <a:cubicBezTo>
                    <a:pt x="16" y="77"/>
                    <a:pt x="18" y="78"/>
                    <a:pt x="22" y="78"/>
                  </a:cubicBezTo>
                  <a:cubicBezTo>
                    <a:pt x="22" y="51"/>
                    <a:pt x="22" y="51"/>
                    <a:pt x="22" y="51"/>
                  </a:cubicBezTo>
                  <a:cubicBezTo>
                    <a:pt x="19" y="50"/>
                    <a:pt x="17" y="49"/>
                    <a:pt x="14" y="48"/>
                  </a:cubicBezTo>
                  <a:cubicBezTo>
                    <a:pt x="11" y="46"/>
                    <a:pt x="9" y="45"/>
                    <a:pt x="7" y="43"/>
                  </a:cubicBezTo>
                  <a:cubicBezTo>
                    <a:pt x="5" y="41"/>
                    <a:pt x="3" y="39"/>
                    <a:pt x="2" y="37"/>
                  </a:cubicBezTo>
                  <a:cubicBezTo>
                    <a:pt x="1" y="35"/>
                    <a:pt x="0" y="32"/>
                    <a:pt x="0" y="29"/>
                  </a:cubicBezTo>
                  <a:cubicBezTo>
                    <a:pt x="0" y="26"/>
                    <a:pt x="1" y="23"/>
                    <a:pt x="2" y="20"/>
                  </a:cubicBezTo>
                  <a:cubicBezTo>
                    <a:pt x="3" y="18"/>
                    <a:pt x="5" y="16"/>
                    <a:pt x="7" y="15"/>
                  </a:cubicBezTo>
                  <a:cubicBezTo>
                    <a:pt x="9" y="13"/>
                    <a:pt x="11" y="12"/>
                    <a:pt x="14" y="11"/>
                  </a:cubicBezTo>
                  <a:cubicBezTo>
                    <a:pt x="16" y="10"/>
                    <a:pt x="19" y="9"/>
                    <a:pt x="22" y="9"/>
                  </a:cubicBezTo>
                  <a:cubicBezTo>
                    <a:pt x="22" y="0"/>
                    <a:pt x="22" y="0"/>
                    <a:pt x="22" y="0"/>
                  </a:cubicBezTo>
                  <a:cubicBezTo>
                    <a:pt x="28" y="0"/>
                    <a:pt x="28" y="0"/>
                    <a:pt x="28" y="0"/>
                  </a:cubicBezTo>
                  <a:cubicBezTo>
                    <a:pt x="28" y="9"/>
                    <a:pt x="28" y="9"/>
                    <a:pt x="28" y="9"/>
                  </a:cubicBezTo>
                  <a:cubicBezTo>
                    <a:pt x="29" y="9"/>
                    <a:pt x="31" y="9"/>
                    <a:pt x="34" y="9"/>
                  </a:cubicBezTo>
                  <a:cubicBezTo>
                    <a:pt x="36" y="10"/>
                    <a:pt x="38" y="10"/>
                    <a:pt x="40" y="11"/>
                  </a:cubicBezTo>
                  <a:cubicBezTo>
                    <a:pt x="42" y="12"/>
                    <a:pt x="44" y="13"/>
                    <a:pt x="45" y="14"/>
                  </a:cubicBezTo>
                  <a:cubicBezTo>
                    <a:pt x="47" y="16"/>
                    <a:pt x="48" y="18"/>
                    <a:pt x="48" y="20"/>
                  </a:cubicBezTo>
                  <a:cubicBezTo>
                    <a:pt x="48" y="21"/>
                    <a:pt x="47" y="22"/>
                    <a:pt x="47" y="23"/>
                  </a:cubicBezTo>
                  <a:cubicBezTo>
                    <a:pt x="46" y="24"/>
                    <a:pt x="46" y="24"/>
                    <a:pt x="45" y="25"/>
                  </a:cubicBezTo>
                  <a:cubicBezTo>
                    <a:pt x="44" y="25"/>
                    <a:pt x="43" y="26"/>
                    <a:pt x="42" y="26"/>
                  </a:cubicBezTo>
                  <a:cubicBezTo>
                    <a:pt x="41" y="26"/>
                    <a:pt x="40" y="26"/>
                    <a:pt x="39" y="26"/>
                  </a:cubicBezTo>
                  <a:cubicBezTo>
                    <a:pt x="38" y="26"/>
                    <a:pt x="37" y="26"/>
                    <a:pt x="36" y="26"/>
                  </a:cubicBezTo>
                  <a:lnTo>
                    <a:pt x="36" y="24"/>
                  </a:lnTo>
                  <a:close/>
                  <a:moveTo>
                    <a:pt x="11" y="25"/>
                  </a:moveTo>
                  <a:cubicBezTo>
                    <a:pt x="11" y="27"/>
                    <a:pt x="11" y="28"/>
                    <a:pt x="12" y="30"/>
                  </a:cubicBezTo>
                  <a:cubicBezTo>
                    <a:pt x="12" y="31"/>
                    <a:pt x="13" y="32"/>
                    <a:pt x="14" y="33"/>
                  </a:cubicBezTo>
                  <a:cubicBezTo>
                    <a:pt x="15" y="34"/>
                    <a:pt x="16" y="35"/>
                    <a:pt x="18" y="36"/>
                  </a:cubicBezTo>
                  <a:cubicBezTo>
                    <a:pt x="19" y="37"/>
                    <a:pt x="21" y="37"/>
                    <a:pt x="22" y="38"/>
                  </a:cubicBezTo>
                  <a:cubicBezTo>
                    <a:pt x="22" y="14"/>
                    <a:pt x="22" y="14"/>
                    <a:pt x="22" y="14"/>
                  </a:cubicBezTo>
                  <a:cubicBezTo>
                    <a:pt x="20" y="14"/>
                    <a:pt x="19" y="15"/>
                    <a:pt x="18" y="15"/>
                  </a:cubicBezTo>
                  <a:cubicBezTo>
                    <a:pt x="16" y="16"/>
                    <a:pt x="15" y="17"/>
                    <a:pt x="14" y="17"/>
                  </a:cubicBezTo>
                  <a:cubicBezTo>
                    <a:pt x="13" y="18"/>
                    <a:pt x="12" y="19"/>
                    <a:pt x="12" y="21"/>
                  </a:cubicBezTo>
                  <a:cubicBezTo>
                    <a:pt x="11" y="22"/>
                    <a:pt x="11" y="23"/>
                    <a:pt x="11" y="25"/>
                  </a:cubicBezTo>
                  <a:close/>
                  <a:moveTo>
                    <a:pt x="39" y="65"/>
                  </a:moveTo>
                  <a:cubicBezTo>
                    <a:pt x="39" y="64"/>
                    <a:pt x="39" y="62"/>
                    <a:pt x="38" y="61"/>
                  </a:cubicBezTo>
                  <a:cubicBezTo>
                    <a:pt x="38" y="59"/>
                    <a:pt x="37" y="58"/>
                    <a:pt x="36" y="57"/>
                  </a:cubicBezTo>
                  <a:cubicBezTo>
                    <a:pt x="34" y="56"/>
                    <a:pt x="33" y="55"/>
                    <a:pt x="32" y="55"/>
                  </a:cubicBezTo>
                  <a:cubicBezTo>
                    <a:pt x="30" y="54"/>
                    <a:pt x="29" y="53"/>
                    <a:pt x="27" y="53"/>
                  </a:cubicBezTo>
                  <a:cubicBezTo>
                    <a:pt x="27" y="78"/>
                    <a:pt x="27" y="78"/>
                    <a:pt x="27" y="78"/>
                  </a:cubicBezTo>
                  <a:cubicBezTo>
                    <a:pt x="29" y="78"/>
                    <a:pt x="31" y="77"/>
                    <a:pt x="32" y="76"/>
                  </a:cubicBezTo>
                  <a:cubicBezTo>
                    <a:pt x="33" y="76"/>
                    <a:pt x="35" y="75"/>
                    <a:pt x="36" y="74"/>
                  </a:cubicBezTo>
                  <a:cubicBezTo>
                    <a:pt x="37" y="73"/>
                    <a:pt x="38" y="71"/>
                    <a:pt x="38" y="70"/>
                  </a:cubicBezTo>
                  <a:cubicBezTo>
                    <a:pt x="39" y="69"/>
                    <a:pt x="39" y="67"/>
                    <a:pt x="39"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21" name="Freeform 120">
              <a:extLst>
                <a:ext uri="{FF2B5EF4-FFF2-40B4-BE49-F238E27FC236}">
                  <a16:creationId xmlns:a16="http://schemas.microsoft.com/office/drawing/2014/main" id="{CB6D8EEE-093C-A543-9C86-CACADEBEEA29}"/>
                </a:ext>
              </a:extLst>
            </p:cNvPr>
            <p:cNvSpPr>
              <a:spLocks/>
            </p:cNvSpPr>
            <p:nvPr/>
          </p:nvSpPr>
          <p:spPr bwMode="auto">
            <a:xfrm>
              <a:off x="1302384" y="2287819"/>
              <a:ext cx="300071" cy="340990"/>
            </a:xfrm>
            <a:custGeom>
              <a:avLst/>
              <a:gdLst>
                <a:gd name="T0" fmla="*/ 22 w 55"/>
                <a:gd name="T1" fmla="*/ 31 h 63"/>
                <a:gd name="T2" fmla="*/ 9 w 55"/>
                <a:gd name="T3" fmla="*/ 10 h 63"/>
                <a:gd name="T4" fmla="*/ 6 w 55"/>
                <a:gd name="T5" fmla="*/ 6 h 63"/>
                <a:gd name="T6" fmla="*/ 3 w 55"/>
                <a:gd name="T7" fmla="*/ 5 h 63"/>
                <a:gd name="T8" fmla="*/ 0 w 55"/>
                <a:gd name="T9" fmla="*/ 5 h 63"/>
                <a:gd name="T10" fmla="*/ 0 w 55"/>
                <a:gd name="T11" fmla="*/ 2 h 63"/>
                <a:gd name="T12" fmla="*/ 5 w 55"/>
                <a:gd name="T13" fmla="*/ 1 h 63"/>
                <a:gd name="T14" fmla="*/ 9 w 55"/>
                <a:gd name="T15" fmla="*/ 0 h 63"/>
                <a:gd name="T16" fmla="*/ 13 w 55"/>
                <a:gd name="T17" fmla="*/ 0 h 63"/>
                <a:gd name="T18" fmla="*/ 15 w 55"/>
                <a:gd name="T19" fmla="*/ 0 h 63"/>
                <a:gd name="T20" fmla="*/ 16 w 55"/>
                <a:gd name="T21" fmla="*/ 0 h 63"/>
                <a:gd name="T22" fmla="*/ 17 w 55"/>
                <a:gd name="T23" fmla="*/ 2 h 63"/>
                <a:gd name="T24" fmla="*/ 33 w 55"/>
                <a:gd name="T25" fmla="*/ 28 h 63"/>
                <a:gd name="T26" fmla="*/ 45 w 55"/>
                <a:gd name="T27" fmla="*/ 3 h 63"/>
                <a:gd name="T28" fmla="*/ 46 w 55"/>
                <a:gd name="T29" fmla="*/ 2 h 63"/>
                <a:gd name="T30" fmla="*/ 47 w 55"/>
                <a:gd name="T31" fmla="*/ 1 h 63"/>
                <a:gd name="T32" fmla="*/ 49 w 55"/>
                <a:gd name="T33" fmla="*/ 1 h 63"/>
                <a:gd name="T34" fmla="*/ 51 w 55"/>
                <a:gd name="T35" fmla="*/ 1 h 63"/>
                <a:gd name="T36" fmla="*/ 53 w 55"/>
                <a:gd name="T37" fmla="*/ 0 h 63"/>
                <a:gd name="T38" fmla="*/ 54 w 55"/>
                <a:gd name="T39" fmla="*/ 0 h 63"/>
                <a:gd name="T40" fmla="*/ 55 w 55"/>
                <a:gd name="T41" fmla="*/ 1 h 63"/>
                <a:gd name="T42" fmla="*/ 55 w 55"/>
                <a:gd name="T43" fmla="*/ 2 h 63"/>
                <a:gd name="T44" fmla="*/ 36 w 55"/>
                <a:gd name="T45" fmla="*/ 31 h 63"/>
                <a:gd name="T46" fmla="*/ 50 w 55"/>
                <a:gd name="T47" fmla="*/ 31 h 63"/>
                <a:gd name="T48" fmla="*/ 49 w 55"/>
                <a:gd name="T49" fmla="*/ 36 h 63"/>
                <a:gd name="T50" fmla="*/ 35 w 55"/>
                <a:gd name="T51" fmla="*/ 36 h 63"/>
                <a:gd name="T52" fmla="*/ 35 w 55"/>
                <a:gd name="T53" fmla="*/ 43 h 63"/>
                <a:gd name="T54" fmla="*/ 50 w 55"/>
                <a:gd name="T55" fmla="*/ 43 h 63"/>
                <a:gd name="T56" fmla="*/ 49 w 55"/>
                <a:gd name="T57" fmla="*/ 47 h 63"/>
                <a:gd name="T58" fmla="*/ 35 w 55"/>
                <a:gd name="T59" fmla="*/ 48 h 63"/>
                <a:gd name="T60" fmla="*/ 35 w 55"/>
                <a:gd name="T61" fmla="*/ 60 h 63"/>
                <a:gd name="T62" fmla="*/ 33 w 55"/>
                <a:gd name="T63" fmla="*/ 62 h 63"/>
                <a:gd name="T64" fmla="*/ 31 w 55"/>
                <a:gd name="T65" fmla="*/ 62 h 63"/>
                <a:gd name="T66" fmla="*/ 29 w 55"/>
                <a:gd name="T67" fmla="*/ 62 h 63"/>
                <a:gd name="T68" fmla="*/ 27 w 55"/>
                <a:gd name="T69" fmla="*/ 63 h 63"/>
                <a:gd name="T70" fmla="*/ 25 w 55"/>
                <a:gd name="T71" fmla="*/ 63 h 63"/>
                <a:gd name="T72" fmla="*/ 24 w 55"/>
                <a:gd name="T73" fmla="*/ 61 h 63"/>
                <a:gd name="T74" fmla="*/ 24 w 55"/>
                <a:gd name="T75" fmla="*/ 48 h 63"/>
                <a:gd name="T76" fmla="*/ 9 w 55"/>
                <a:gd name="T77" fmla="*/ 48 h 63"/>
                <a:gd name="T78" fmla="*/ 9 w 55"/>
                <a:gd name="T79" fmla="*/ 43 h 63"/>
                <a:gd name="T80" fmla="*/ 24 w 55"/>
                <a:gd name="T81" fmla="*/ 43 h 63"/>
                <a:gd name="T82" fmla="*/ 24 w 55"/>
                <a:gd name="T83" fmla="*/ 36 h 63"/>
                <a:gd name="T84" fmla="*/ 9 w 55"/>
                <a:gd name="T85" fmla="*/ 36 h 63"/>
                <a:gd name="T86" fmla="*/ 9 w 55"/>
                <a:gd name="T87" fmla="*/ 31 h 63"/>
                <a:gd name="T88" fmla="*/ 22 w 55"/>
                <a:gd name="T8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63">
                  <a:moveTo>
                    <a:pt x="22" y="31"/>
                  </a:moveTo>
                  <a:cubicBezTo>
                    <a:pt x="9" y="10"/>
                    <a:pt x="9" y="10"/>
                    <a:pt x="9" y="10"/>
                  </a:cubicBezTo>
                  <a:cubicBezTo>
                    <a:pt x="8" y="8"/>
                    <a:pt x="7" y="7"/>
                    <a:pt x="6" y="6"/>
                  </a:cubicBezTo>
                  <a:cubicBezTo>
                    <a:pt x="5" y="5"/>
                    <a:pt x="4" y="5"/>
                    <a:pt x="3" y="5"/>
                  </a:cubicBezTo>
                  <a:cubicBezTo>
                    <a:pt x="2" y="5"/>
                    <a:pt x="1" y="5"/>
                    <a:pt x="0" y="5"/>
                  </a:cubicBezTo>
                  <a:cubicBezTo>
                    <a:pt x="0" y="2"/>
                    <a:pt x="0" y="2"/>
                    <a:pt x="0" y="2"/>
                  </a:cubicBezTo>
                  <a:cubicBezTo>
                    <a:pt x="2" y="2"/>
                    <a:pt x="3" y="1"/>
                    <a:pt x="5" y="1"/>
                  </a:cubicBezTo>
                  <a:cubicBezTo>
                    <a:pt x="7" y="1"/>
                    <a:pt x="8" y="0"/>
                    <a:pt x="9" y="0"/>
                  </a:cubicBezTo>
                  <a:cubicBezTo>
                    <a:pt x="11" y="0"/>
                    <a:pt x="12" y="0"/>
                    <a:pt x="13" y="0"/>
                  </a:cubicBezTo>
                  <a:cubicBezTo>
                    <a:pt x="14" y="0"/>
                    <a:pt x="14" y="0"/>
                    <a:pt x="15" y="0"/>
                  </a:cubicBezTo>
                  <a:cubicBezTo>
                    <a:pt x="15" y="0"/>
                    <a:pt x="16" y="0"/>
                    <a:pt x="16" y="0"/>
                  </a:cubicBezTo>
                  <a:cubicBezTo>
                    <a:pt x="16" y="1"/>
                    <a:pt x="17" y="1"/>
                    <a:pt x="17" y="2"/>
                  </a:cubicBezTo>
                  <a:cubicBezTo>
                    <a:pt x="33" y="28"/>
                    <a:pt x="33" y="28"/>
                    <a:pt x="33" y="28"/>
                  </a:cubicBezTo>
                  <a:cubicBezTo>
                    <a:pt x="45" y="3"/>
                    <a:pt x="45" y="3"/>
                    <a:pt x="45" y="3"/>
                  </a:cubicBezTo>
                  <a:cubicBezTo>
                    <a:pt x="45" y="2"/>
                    <a:pt x="46" y="2"/>
                    <a:pt x="46" y="2"/>
                  </a:cubicBezTo>
                  <a:cubicBezTo>
                    <a:pt x="46" y="2"/>
                    <a:pt x="47" y="1"/>
                    <a:pt x="47" y="1"/>
                  </a:cubicBezTo>
                  <a:cubicBezTo>
                    <a:pt x="48" y="1"/>
                    <a:pt x="48" y="1"/>
                    <a:pt x="49" y="1"/>
                  </a:cubicBezTo>
                  <a:cubicBezTo>
                    <a:pt x="50" y="1"/>
                    <a:pt x="50" y="1"/>
                    <a:pt x="51" y="1"/>
                  </a:cubicBezTo>
                  <a:cubicBezTo>
                    <a:pt x="52" y="0"/>
                    <a:pt x="52" y="0"/>
                    <a:pt x="53" y="0"/>
                  </a:cubicBezTo>
                  <a:cubicBezTo>
                    <a:pt x="53" y="0"/>
                    <a:pt x="54" y="0"/>
                    <a:pt x="54" y="0"/>
                  </a:cubicBezTo>
                  <a:cubicBezTo>
                    <a:pt x="55" y="0"/>
                    <a:pt x="55" y="1"/>
                    <a:pt x="55" y="1"/>
                  </a:cubicBezTo>
                  <a:cubicBezTo>
                    <a:pt x="55" y="1"/>
                    <a:pt x="55" y="2"/>
                    <a:pt x="55" y="2"/>
                  </a:cubicBezTo>
                  <a:cubicBezTo>
                    <a:pt x="36" y="31"/>
                    <a:pt x="36" y="31"/>
                    <a:pt x="36" y="31"/>
                  </a:cubicBezTo>
                  <a:cubicBezTo>
                    <a:pt x="50" y="31"/>
                    <a:pt x="50" y="31"/>
                    <a:pt x="50" y="31"/>
                  </a:cubicBezTo>
                  <a:cubicBezTo>
                    <a:pt x="49" y="36"/>
                    <a:pt x="49" y="36"/>
                    <a:pt x="49" y="36"/>
                  </a:cubicBezTo>
                  <a:cubicBezTo>
                    <a:pt x="35" y="36"/>
                    <a:pt x="35" y="36"/>
                    <a:pt x="35" y="36"/>
                  </a:cubicBezTo>
                  <a:cubicBezTo>
                    <a:pt x="35" y="43"/>
                    <a:pt x="35" y="43"/>
                    <a:pt x="35" y="43"/>
                  </a:cubicBezTo>
                  <a:cubicBezTo>
                    <a:pt x="50" y="43"/>
                    <a:pt x="50" y="43"/>
                    <a:pt x="50" y="43"/>
                  </a:cubicBezTo>
                  <a:cubicBezTo>
                    <a:pt x="49" y="47"/>
                    <a:pt x="49" y="47"/>
                    <a:pt x="49" y="47"/>
                  </a:cubicBezTo>
                  <a:cubicBezTo>
                    <a:pt x="35" y="48"/>
                    <a:pt x="35" y="48"/>
                    <a:pt x="35" y="48"/>
                  </a:cubicBezTo>
                  <a:cubicBezTo>
                    <a:pt x="35" y="60"/>
                    <a:pt x="35" y="60"/>
                    <a:pt x="35" y="60"/>
                  </a:cubicBezTo>
                  <a:cubicBezTo>
                    <a:pt x="35" y="61"/>
                    <a:pt x="34" y="62"/>
                    <a:pt x="33" y="62"/>
                  </a:cubicBezTo>
                  <a:cubicBezTo>
                    <a:pt x="33" y="62"/>
                    <a:pt x="32" y="62"/>
                    <a:pt x="31" y="62"/>
                  </a:cubicBezTo>
                  <a:cubicBezTo>
                    <a:pt x="30" y="62"/>
                    <a:pt x="29" y="62"/>
                    <a:pt x="29" y="62"/>
                  </a:cubicBezTo>
                  <a:cubicBezTo>
                    <a:pt x="28" y="62"/>
                    <a:pt x="27" y="63"/>
                    <a:pt x="27" y="63"/>
                  </a:cubicBezTo>
                  <a:cubicBezTo>
                    <a:pt x="26" y="63"/>
                    <a:pt x="25" y="63"/>
                    <a:pt x="25" y="63"/>
                  </a:cubicBezTo>
                  <a:cubicBezTo>
                    <a:pt x="24" y="63"/>
                    <a:pt x="24" y="62"/>
                    <a:pt x="24" y="61"/>
                  </a:cubicBezTo>
                  <a:cubicBezTo>
                    <a:pt x="24" y="48"/>
                    <a:pt x="24" y="48"/>
                    <a:pt x="24" y="48"/>
                  </a:cubicBezTo>
                  <a:cubicBezTo>
                    <a:pt x="9" y="48"/>
                    <a:pt x="9" y="48"/>
                    <a:pt x="9" y="48"/>
                  </a:cubicBezTo>
                  <a:cubicBezTo>
                    <a:pt x="9" y="43"/>
                    <a:pt x="9" y="43"/>
                    <a:pt x="9" y="43"/>
                  </a:cubicBezTo>
                  <a:cubicBezTo>
                    <a:pt x="24" y="43"/>
                    <a:pt x="24" y="43"/>
                    <a:pt x="24" y="43"/>
                  </a:cubicBezTo>
                  <a:cubicBezTo>
                    <a:pt x="24" y="36"/>
                    <a:pt x="24" y="36"/>
                    <a:pt x="24" y="36"/>
                  </a:cubicBezTo>
                  <a:cubicBezTo>
                    <a:pt x="9" y="36"/>
                    <a:pt x="9" y="36"/>
                    <a:pt x="9" y="36"/>
                  </a:cubicBezTo>
                  <a:cubicBezTo>
                    <a:pt x="9" y="31"/>
                    <a:pt x="9" y="31"/>
                    <a:pt x="9" y="31"/>
                  </a:cubicBezTo>
                  <a:lnTo>
                    <a:pt x="22"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22" name="Freeform 14">
              <a:extLst>
                <a:ext uri="{FF2B5EF4-FFF2-40B4-BE49-F238E27FC236}">
                  <a16:creationId xmlns:a16="http://schemas.microsoft.com/office/drawing/2014/main" id="{26790470-F9DC-A745-95C5-0C4F38320A71}"/>
                </a:ext>
              </a:extLst>
            </p:cNvPr>
            <p:cNvSpPr>
              <a:spLocks/>
            </p:cNvSpPr>
            <p:nvPr/>
          </p:nvSpPr>
          <p:spPr bwMode="auto">
            <a:xfrm>
              <a:off x="2803586" y="2570277"/>
              <a:ext cx="222751" cy="290784"/>
            </a:xfrm>
            <a:custGeom>
              <a:avLst/>
              <a:gdLst>
                <a:gd name="T0" fmla="*/ 59 w 83"/>
                <a:gd name="T1" fmla="*/ 109 h 109"/>
                <a:gd name="T2" fmla="*/ 20 w 83"/>
                <a:gd name="T3" fmla="*/ 91 h 109"/>
                <a:gd name="T4" fmla="*/ 10 w 83"/>
                <a:gd name="T5" fmla="*/ 70 h 109"/>
                <a:gd name="T6" fmla="*/ 0 w 83"/>
                <a:gd name="T7" fmla="*/ 70 h 109"/>
                <a:gd name="T8" fmla="*/ 0 w 83"/>
                <a:gd name="T9" fmla="*/ 58 h 109"/>
                <a:gd name="T10" fmla="*/ 9 w 83"/>
                <a:gd name="T11" fmla="*/ 58 h 109"/>
                <a:gd name="T12" fmla="*/ 9 w 83"/>
                <a:gd name="T13" fmla="*/ 55 h 109"/>
                <a:gd name="T14" fmla="*/ 9 w 83"/>
                <a:gd name="T15" fmla="*/ 50 h 109"/>
                <a:gd name="T16" fmla="*/ 0 w 83"/>
                <a:gd name="T17" fmla="*/ 50 h 109"/>
                <a:gd name="T18" fmla="*/ 0 w 83"/>
                <a:gd name="T19" fmla="*/ 38 h 109"/>
                <a:gd name="T20" fmla="*/ 10 w 83"/>
                <a:gd name="T21" fmla="*/ 38 h 109"/>
                <a:gd name="T22" fmla="*/ 22 w 83"/>
                <a:gd name="T23" fmla="*/ 16 h 109"/>
                <a:gd name="T24" fmla="*/ 59 w 83"/>
                <a:gd name="T25" fmla="*/ 0 h 109"/>
                <a:gd name="T26" fmla="*/ 82 w 83"/>
                <a:gd name="T27" fmla="*/ 4 h 109"/>
                <a:gd name="T28" fmla="*/ 78 w 83"/>
                <a:gd name="T29" fmla="*/ 24 h 109"/>
                <a:gd name="T30" fmla="*/ 60 w 83"/>
                <a:gd name="T31" fmla="*/ 20 h 109"/>
                <a:gd name="T32" fmla="*/ 40 w 83"/>
                <a:gd name="T33" fmla="*/ 28 h 109"/>
                <a:gd name="T34" fmla="*/ 35 w 83"/>
                <a:gd name="T35" fmla="*/ 38 h 109"/>
                <a:gd name="T36" fmla="*/ 76 w 83"/>
                <a:gd name="T37" fmla="*/ 38 h 109"/>
                <a:gd name="T38" fmla="*/ 76 w 83"/>
                <a:gd name="T39" fmla="*/ 50 h 109"/>
                <a:gd name="T40" fmla="*/ 33 w 83"/>
                <a:gd name="T41" fmla="*/ 50 h 109"/>
                <a:gd name="T42" fmla="*/ 33 w 83"/>
                <a:gd name="T43" fmla="*/ 55 h 109"/>
                <a:gd name="T44" fmla="*/ 33 w 83"/>
                <a:gd name="T45" fmla="*/ 58 h 109"/>
                <a:gd name="T46" fmla="*/ 76 w 83"/>
                <a:gd name="T47" fmla="*/ 58 h 109"/>
                <a:gd name="T48" fmla="*/ 76 w 83"/>
                <a:gd name="T49" fmla="*/ 70 h 109"/>
                <a:gd name="T50" fmla="*/ 35 w 83"/>
                <a:gd name="T51" fmla="*/ 70 h 109"/>
                <a:gd name="T52" fmla="*/ 40 w 83"/>
                <a:gd name="T53" fmla="*/ 80 h 109"/>
                <a:gd name="T54" fmla="*/ 61 w 83"/>
                <a:gd name="T55" fmla="*/ 88 h 109"/>
                <a:gd name="T56" fmla="*/ 80 w 83"/>
                <a:gd name="T57" fmla="*/ 84 h 109"/>
                <a:gd name="T58" fmla="*/ 83 w 83"/>
                <a:gd name="T59" fmla="*/ 102 h 109"/>
                <a:gd name="T60" fmla="*/ 59 w 83"/>
                <a:gd name="T6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09">
                  <a:moveTo>
                    <a:pt x="59" y="109"/>
                  </a:moveTo>
                  <a:cubicBezTo>
                    <a:pt x="43" y="109"/>
                    <a:pt x="29" y="102"/>
                    <a:pt x="20" y="91"/>
                  </a:cubicBezTo>
                  <a:cubicBezTo>
                    <a:pt x="14" y="84"/>
                    <a:pt x="12" y="78"/>
                    <a:pt x="10" y="70"/>
                  </a:cubicBezTo>
                  <a:cubicBezTo>
                    <a:pt x="0" y="70"/>
                    <a:pt x="0" y="70"/>
                    <a:pt x="0" y="70"/>
                  </a:cubicBezTo>
                  <a:cubicBezTo>
                    <a:pt x="0" y="58"/>
                    <a:pt x="0" y="58"/>
                    <a:pt x="0" y="58"/>
                  </a:cubicBezTo>
                  <a:cubicBezTo>
                    <a:pt x="9" y="58"/>
                    <a:pt x="9" y="58"/>
                    <a:pt x="9" y="58"/>
                  </a:cubicBezTo>
                  <a:cubicBezTo>
                    <a:pt x="9" y="57"/>
                    <a:pt x="9" y="55"/>
                    <a:pt x="9" y="55"/>
                  </a:cubicBezTo>
                  <a:cubicBezTo>
                    <a:pt x="9" y="53"/>
                    <a:pt x="9" y="51"/>
                    <a:pt x="9" y="50"/>
                  </a:cubicBezTo>
                  <a:cubicBezTo>
                    <a:pt x="0" y="50"/>
                    <a:pt x="0" y="50"/>
                    <a:pt x="0" y="50"/>
                  </a:cubicBezTo>
                  <a:cubicBezTo>
                    <a:pt x="0" y="38"/>
                    <a:pt x="0" y="38"/>
                    <a:pt x="0" y="38"/>
                  </a:cubicBezTo>
                  <a:cubicBezTo>
                    <a:pt x="10" y="38"/>
                    <a:pt x="10" y="38"/>
                    <a:pt x="10" y="38"/>
                  </a:cubicBezTo>
                  <a:cubicBezTo>
                    <a:pt x="13" y="30"/>
                    <a:pt x="17" y="23"/>
                    <a:pt x="22" y="16"/>
                  </a:cubicBezTo>
                  <a:cubicBezTo>
                    <a:pt x="30" y="6"/>
                    <a:pt x="43" y="0"/>
                    <a:pt x="59" y="0"/>
                  </a:cubicBezTo>
                  <a:cubicBezTo>
                    <a:pt x="68" y="0"/>
                    <a:pt x="77" y="2"/>
                    <a:pt x="82" y="4"/>
                  </a:cubicBezTo>
                  <a:cubicBezTo>
                    <a:pt x="78" y="24"/>
                    <a:pt x="78" y="24"/>
                    <a:pt x="78" y="24"/>
                  </a:cubicBezTo>
                  <a:cubicBezTo>
                    <a:pt x="74" y="21"/>
                    <a:pt x="68" y="20"/>
                    <a:pt x="60" y="20"/>
                  </a:cubicBezTo>
                  <a:cubicBezTo>
                    <a:pt x="52" y="20"/>
                    <a:pt x="46" y="23"/>
                    <a:pt x="40" y="28"/>
                  </a:cubicBezTo>
                  <a:cubicBezTo>
                    <a:pt x="38" y="30"/>
                    <a:pt x="37" y="34"/>
                    <a:pt x="35" y="38"/>
                  </a:cubicBezTo>
                  <a:cubicBezTo>
                    <a:pt x="76" y="38"/>
                    <a:pt x="76" y="38"/>
                    <a:pt x="76" y="38"/>
                  </a:cubicBezTo>
                  <a:cubicBezTo>
                    <a:pt x="76" y="50"/>
                    <a:pt x="76" y="50"/>
                    <a:pt x="76" y="50"/>
                  </a:cubicBezTo>
                  <a:cubicBezTo>
                    <a:pt x="33" y="50"/>
                    <a:pt x="33" y="50"/>
                    <a:pt x="33" y="50"/>
                  </a:cubicBezTo>
                  <a:cubicBezTo>
                    <a:pt x="33" y="51"/>
                    <a:pt x="33" y="53"/>
                    <a:pt x="33" y="55"/>
                  </a:cubicBezTo>
                  <a:cubicBezTo>
                    <a:pt x="33" y="57"/>
                    <a:pt x="33" y="57"/>
                    <a:pt x="33" y="58"/>
                  </a:cubicBezTo>
                  <a:cubicBezTo>
                    <a:pt x="76" y="58"/>
                    <a:pt x="76" y="58"/>
                    <a:pt x="76" y="58"/>
                  </a:cubicBezTo>
                  <a:cubicBezTo>
                    <a:pt x="76" y="70"/>
                    <a:pt x="76" y="70"/>
                    <a:pt x="76" y="70"/>
                  </a:cubicBezTo>
                  <a:cubicBezTo>
                    <a:pt x="35" y="70"/>
                    <a:pt x="35" y="70"/>
                    <a:pt x="35" y="70"/>
                  </a:cubicBezTo>
                  <a:cubicBezTo>
                    <a:pt x="37" y="74"/>
                    <a:pt x="38" y="78"/>
                    <a:pt x="40" y="80"/>
                  </a:cubicBezTo>
                  <a:cubicBezTo>
                    <a:pt x="46" y="87"/>
                    <a:pt x="53" y="88"/>
                    <a:pt x="61" y="88"/>
                  </a:cubicBezTo>
                  <a:cubicBezTo>
                    <a:pt x="69" y="88"/>
                    <a:pt x="76" y="87"/>
                    <a:pt x="80" y="84"/>
                  </a:cubicBezTo>
                  <a:cubicBezTo>
                    <a:pt x="83" y="102"/>
                    <a:pt x="83" y="102"/>
                    <a:pt x="83" y="102"/>
                  </a:cubicBezTo>
                  <a:cubicBezTo>
                    <a:pt x="78" y="105"/>
                    <a:pt x="69" y="109"/>
                    <a:pt x="59"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pitchFamily="2" charset="77"/>
                <a:ea typeface="+mn-ea"/>
                <a:cs typeface="+mn-cs"/>
              </a:endParaRPr>
            </a:p>
          </p:txBody>
        </p:sp>
      </p:grpSp>
    </p:spTree>
    <p:extLst>
      <p:ext uri="{BB962C8B-B14F-4D97-AF65-F5344CB8AC3E}">
        <p14:creationId xmlns:p14="http://schemas.microsoft.com/office/powerpoint/2010/main" val="3007986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6">
            <a:extLst>
              <a:ext uri="{FF2B5EF4-FFF2-40B4-BE49-F238E27FC236}">
                <a16:creationId xmlns:a16="http://schemas.microsoft.com/office/drawing/2014/main" id="{C9DB42A8-F70D-4D24-B37C-F95D00FBC8B5}"/>
              </a:ext>
            </a:extLst>
          </p:cNvPr>
          <p:cNvSpPr>
            <a:spLocks noGrp="1"/>
          </p:cNvSpPr>
          <p:nvPr>
            <p:ph type="title"/>
          </p:nvPr>
        </p:nvSpPr>
        <p:spPr>
          <a:xfrm>
            <a:off x="1014141" y="1450655"/>
            <a:ext cx="3932030" cy="3956690"/>
          </a:xfrm>
        </p:spPr>
        <p:txBody>
          <a:bodyPr anchor="ctr">
            <a:normAutofit/>
          </a:bodyPr>
          <a:lstStyle/>
          <a:p>
            <a:r>
              <a:rPr lang="en-US" sz="5000" b="1" dirty="0">
                <a:solidFill>
                  <a:schemeClr val="bg1"/>
                </a:solidFill>
              </a:rPr>
              <a:t>“Sustainable Development”</a:t>
            </a:r>
          </a:p>
        </p:txBody>
      </p:sp>
      <p:cxnSp>
        <p:nvCxnSpPr>
          <p:cNvPr id="74" name="Straight Connector 2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2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8F96E28-BE82-4181-92C4-96422FFDF358}"/>
              </a:ext>
            </a:extLst>
          </p:cNvPr>
          <p:cNvSpPr>
            <a:spLocks noGrp="1"/>
          </p:cNvSpPr>
          <p:nvPr>
            <p:ph idx="1"/>
          </p:nvPr>
        </p:nvSpPr>
        <p:spPr>
          <a:xfrm>
            <a:off x="6096000" y="1108061"/>
            <a:ext cx="5008901" cy="4571972"/>
          </a:xfrm>
        </p:spPr>
        <p:txBody>
          <a:bodyPr anchor="ctr">
            <a:normAutofit/>
          </a:bodyPr>
          <a:lstStyle/>
          <a:p>
            <a:pPr marL="0" indent="0">
              <a:buNone/>
            </a:pPr>
            <a:r>
              <a:rPr lang="en-US" sz="3200" dirty="0">
                <a:solidFill>
                  <a:schemeClr val="bg1"/>
                </a:solidFill>
              </a:rPr>
              <a:t>In 1987, the countries of the world officially defined the term “Sustainable Development” to mean “meeting the needs of the present without compromising the ability of future generations to meet their own needs.”</a:t>
            </a:r>
          </a:p>
        </p:txBody>
      </p:sp>
    </p:spTree>
    <p:extLst>
      <p:ext uri="{BB962C8B-B14F-4D97-AF65-F5344CB8AC3E}">
        <p14:creationId xmlns:p14="http://schemas.microsoft.com/office/powerpoint/2010/main" val="15860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3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CF3DB36-8685-46D6-AABC-999BCE5C0224}"/>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2710" b="95089" l="4463" r="96316">
                        <a14:foregroundMark x1="9081" y1="27604" x2="9081" y2="27604"/>
                        <a14:foregroundMark x1="7161" y1="24640" x2="7161" y2="24640"/>
                        <a14:foregroundMark x1="43072" y1="33700" x2="43072" y2="33700"/>
                        <a14:foregroundMark x1="40322" y1="32345" x2="40322" y2="32345"/>
                        <a14:foregroundMark x1="40322" y1="32345" x2="40322" y2="32345"/>
                        <a14:foregroundMark x1="40322" y1="32345" x2="40322" y2="32345"/>
                        <a14:foregroundMark x1="42761" y1="22862" x2="42761" y2="22862"/>
                        <a14:foregroundMark x1="42242" y1="24809" x2="42242" y2="24809"/>
                        <a14:foregroundMark x1="42242" y1="24809" x2="42242" y2="24809"/>
                        <a14:foregroundMark x1="59834" y1="28281" x2="59834" y2="28281"/>
                        <a14:foregroundMark x1="59834" y1="28281" x2="59834" y2="28281"/>
                        <a14:foregroundMark x1="59834" y1="28281" x2="59834" y2="28281"/>
                        <a14:foregroundMark x1="53607" y1="22777" x2="53607" y2="22777"/>
                        <a14:foregroundMark x1="59056" y1="34632" x2="59056" y2="34632"/>
                        <a14:foregroundMark x1="56876" y1="35055" x2="56876" y2="35055"/>
                        <a14:foregroundMark x1="71562" y1="31668" x2="71562" y2="31668"/>
                        <a14:foregroundMark x1="71562" y1="31499" x2="71562" y2="31499"/>
                        <a14:foregroundMark x1="72963" y1="24809" x2="72963" y2="24809"/>
                        <a14:foregroundMark x1="41515" y1="23963" x2="41515" y2="23963"/>
                        <a14:foregroundMark x1="62065" y1="28027" x2="63207" y2="39627"/>
                        <a14:foregroundMark x1="63207" y1="39627" x2="62948" y2="40135"/>
                        <a14:foregroundMark x1="69901" y1="22862" x2="79294" y2="42760"/>
                        <a14:foregroundMark x1="79294" y1="42760" x2="78204" y2="38527"/>
                        <a14:foregroundMark x1="79139" y1="33785" x2="72444" y2="23455"/>
                        <a14:foregroundMark x1="9393" y1="31245" x2="85677" y2="56901"/>
                        <a14:foregroundMark x1="85677" y1="56901" x2="77686" y2="81795"/>
                        <a14:foregroundMark x1="77686" y1="81795" x2="24857" y2="69771"/>
                        <a14:foregroundMark x1="24857" y1="69771" x2="41827" y2="44962"/>
                        <a14:foregroundMark x1="41827" y1="44962" x2="54956" y2="55715"/>
                        <a14:foregroundMark x1="9497" y1="44454" x2="11676" y2="62151"/>
                        <a14:foregroundMark x1="11676" y1="62151" x2="32019" y2="84335"/>
                        <a14:foregroundMark x1="32019" y1="84335" x2="62636" y2="84505"/>
                        <a14:foregroundMark x1="62636" y1="84505" x2="65698" y2="84420"/>
                        <a14:foregroundMark x1="6331" y1="24217" x2="96316" y2="28535"/>
                        <a14:foregroundMark x1="91956" y1="31499" x2="90919" y2="53091"/>
                        <a14:foregroundMark x1="90919" y1="53091" x2="68708" y2="81964"/>
                        <a14:foregroundMark x1="68708" y1="81964" x2="15257" y2="85351"/>
                        <a14:foregroundMark x1="15257" y1="85351" x2="10067" y2="83235"/>
                        <a14:foregroundMark x1="10067" y1="83235" x2="10223" y2="75953"/>
                        <a14:foregroundMark x1="4463" y1="47248" x2="10742" y2="70364"/>
                        <a14:foregroundMark x1="10742" y1="70364" x2="11936" y2="72820"/>
                        <a14:foregroundMark x1="91541" y1="74174" x2="86559" y2="87299"/>
                        <a14:foregroundMark x1="86559" y1="87299" x2="94966" y2="86367"/>
                        <a14:foregroundMark x1="94966" y1="86367" x2="94188" y2="77900"/>
                        <a14:foregroundMark x1="94188" y1="77900" x2="92008" y2="75191"/>
                        <a14:foregroundMark x1="89777" y1="74598" x2="85003" y2="88569"/>
                        <a14:foregroundMark x1="85003" y1="88569" x2="93773" y2="89839"/>
                        <a14:foregroundMark x1="93773" y1="89839" x2="94655" y2="79340"/>
                        <a14:foregroundMark x1="94655" y1="79340" x2="90867" y2="74513"/>
                        <a14:foregroundMark x1="90867" y1="74513" x2="87701" y2="75191"/>
                        <a14:foregroundMark x1="91541" y1="74513" x2="95433" y2="78831"/>
                        <a14:foregroundMark x1="95433" y1="78831" x2="98703" y2="90432"/>
                        <a14:foregroundMark x1="98703" y1="90432" x2="88583" y2="95766"/>
                        <a14:foregroundMark x1="88583" y1="95766" x2="84120" y2="95089"/>
                        <a14:foregroundMark x1="84120" y1="95089" x2="83653" y2="94666"/>
                        <a14:foregroundMark x1="24079" y1="89585" x2="28646" y2="88738"/>
                        <a14:foregroundMark x1="28646" y1="88738" x2="28646" y2="88738"/>
                        <a14:foregroundMark x1="65906" y1="81626" x2="66269" y2="89162"/>
                        <a14:foregroundMark x1="27244" y1="6181" x2="37156" y2="5673"/>
                        <a14:foregroundMark x1="37156" y1="5673" x2="45200" y2="8891"/>
                        <a14:foregroundMark x1="45200" y1="8891" x2="55838" y2="7875"/>
                        <a14:foregroundMark x1="55838" y1="7875" x2="63985" y2="8891"/>
                        <a14:foregroundMark x1="63985" y1="8891" x2="71095" y2="7536"/>
                        <a14:foregroundMark x1="71095" y1="7536" x2="73015" y2="7959"/>
                        <a14:foregroundMark x1="73949" y1="4064" x2="27296" y2="3472"/>
                        <a14:foregroundMark x1="28127" y1="11600" x2="55890" y2="11262"/>
                        <a14:foregroundMark x1="55890" y1="11262" x2="68137" y2="13463"/>
                        <a14:foregroundMark x1="68137" y1="13463" x2="74001" y2="11685"/>
                        <a14:foregroundMark x1="26570" y1="2710" x2="27348" y2="10838"/>
                        <a14:foregroundMark x1="27348" y1="10838" x2="29372" y2="11177"/>
                        <a14:foregroundMark x1="89362" y1="26164" x2="92112" y2="37003"/>
                        <a14:foregroundMark x1="92112" y1="37003" x2="87909" y2="30483"/>
                        <a14:foregroundMark x1="87909" y1="30483" x2="88531" y2="27096"/>
                        <a14:foregroundMark x1="90607" y1="25741" x2="87130" y2="37849"/>
                        <a14:foregroundMark x1="87130" y1="37849" x2="88324" y2="41067"/>
                        <a14:foregroundMark x1="85314" y1="21507" x2="92994" y2="25148"/>
                        <a14:foregroundMark x1="92994" y1="25148" x2="95485" y2="33362"/>
                        <a14:foregroundMark x1="95485" y1="33362" x2="96056" y2="41067"/>
                      </a14:backgroundRemoval>
                    </a14:imgEffect>
                  </a14:imgLayer>
                </a14:imgProps>
              </a:ext>
            </a:extLst>
          </a:blip>
          <a:stretch>
            <a:fillRect/>
          </a:stretch>
        </p:blipFill>
        <p:spPr>
          <a:xfrm>
            <a:off x="1214325" y="288485"/>
            <a:ext cx="9449226" cy="5791144"/>
          </a:xfrm>
          <a:prstGeom prst="rect">
            <a:avLst/>
          </a:prstGeom>
        </p:spPr>
      </p:pic>
    </p:spTree>
    <p:extLst>
      <p:ext uri="{BB962C8B-B14F-4D97-AF65-F5344CB8AC3E}">
        <p14:creationId xmlns:p14="http://schemas.microsoft.com/office/powerpoint/2010/main" val="416561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5DFC8DCA-056D-1741-9E18-B45778D862E9}"/>
              </a:ext>
            </a:extLst>
          </p:cNvPr>
          <p:cNvSpPr txBox="1"/>
          <p:nvPr/>
        </p:nvSpPr>
        <p:spPr>
          <a:xfrm>
            <a:off x="609145" y="1263391"/>
            <a:ext cx="5933874" cy="4133742"/>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endParaRPr kumimoji="0" lang="en-US" sz="6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nvGrpSpPr>
          <p:cNvPr id="75" name="Group 74">
            <a:extLst>
              <a:ext uri="{FF2B5EF4-FFF2-40B4-BE49-F238E27FC236}">
                <a16:creationId xmlns:a16="http://schemas.microsoft.com/office/drawing/2014/main" id="{2C687E26-E9D8-4264-A3D7-5E7C01278251}"/>
              </a:ext>
            </a:extLst>
          </p:cNvPr>
          <p:cNvGrpSpPr/>
          <p:nvPr/>
        </p:nvGrpSpPr>
        <p:grpSpPr>
          <a:xfrm>
            <a:off x="759184" y="3809446"/>
            <a:ext cx="1481498" cy="2397752"/>
            <a:chOff x="5767732" y="3718859"/>
            <a:chExt cx="1670299" cy="2703325"/>
          </a:xfrm>
        </p:grpSpPr>
        <p:grpSp>
          <p:nvGrpSpPr>
            <p:cNvPr id="76" name="Group 75">
              <a:extLst>
                <a:ext uri="{FF2B5EF4-FFF2-40B4-BE49-F238E27FC236}">
                  <a16:creationId xmlns:a16="http://schemas.microsoft.com/office/drawing/2014/main" id="{6A0942E9-F9F7-4C7C-87BD-F709F38E17C4}"/>
                </a:ext>
              </a:extLst>
            </p:cNvPr>
            <p:cNvGrpSpPr/>
            <p:nvPr/>
          </p:nvGrpSpPr>
          <p:grpSpPr>
            <a:xfrm>
              <a:off x="5767732" y="4440188"/>
              <a:ext cx="1670299" cy="1981996"/>
              <a:chOff x="1087899" y="4611523"/>
              <a:chExt cx="1451310" cy="1693823"/>
            </a:xfrm>
          </p:grpSpPr>
          <p:sp>
            <p:nvSpPr>
              <p:cNvPr id="83" name="Freeform 12">
                <a:extLst>
                  <a:ext uri="{FF2B5EF4-FFF2-40B4-BE49-F238E27FC236}">
                    <a16:creationId xmlns:a16="http://schemas.microsoft.com/office/drawing/2014/main" id="{94BF1C8F-319F-46C9-BED8-DA91DB0AD1AE}"/>
                  </a:ext>
                </a:extLst>
              </p:cNvPr>
              <p:cNvSpPr/>
              <p:nvPr/>
            </p:nvSpPr>
            <p:spPr>
              <a:xfrm>
                <a:off x="1087899" y="4611523"/>
                <a:ext cx="1408919" cy="1637602"/>
              </a:xfrm>
              <a:custGeom>
                <a:avLst/>
                <a:gdLst>
                  <a:gd name="connsiteX0" fmla="*/ 461907 w 1404934"/>
                  <a:gd name="connsiteY0" fmla="*/ 1561582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 name="connsiteX0" fmla="*/ 464264 w 1404934"/>
                  <a:gd name="connsiteY0" fmla="*/ 1564031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 name="connsiteX24" fmla="*/ 633532 w 1404934"/>
                  <a:gd name="connsiteY24"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665846 w 1404934"/>
                  <a:gd name="connsiteY11" fmla="*/ 1622274 h 1641864"/>
                  <a:gd name="connsiteX12" fmla="*/ 660377 w 1404934"/>
                  <a:gd name="connsiteY12" fmla="*/ 1624890 h 1641864"/>
                  <a:gd name="connsiteX13" fmla="*/ 710412 w 1404934"/>
                  <a:gd name="connsiteY13" fmla="*/ 1633702 h 1641864"/>
                  <a:gd name="connsiteX14" fmla="*/ 745275 w 1404934"/>
                  <a:gd name="connsiteY14" fmla="*/ 1636691 h 1641864"/>
                  <a:gd name="connsiteX15" fmla="*/ 693045 w 1404934"/>
                  <a:gd name="connsiteY15" fmla="*/ 1641864 h 1641864"/>
                  <a:gd name="connsiteX16" fmla="*/ 327 w 1404934"/>
                  <a:gd name="connsiteY16" fmla="*/ 987094 h 1641864"/>
                  <a:gd name="connsiteX17" fmla="*/ 470498 w 1404934"/>
                  <a:gd name="connsiteY17" fmla="*/ 4261 h 1641864"/>
                  <a:gd name="connsiteX18" fmla="*/ 578637 w 1404934"/>
                  <a:gd name="connsiteY18" fmla="*/ 3616 h 1641864"/>
                  <a:gd name="connsiteX19" fmla="*/ 580705 w 1404934"/>
                  <a:gd name="connsiteY19" fmla="*/ 3620 h 1641864"/>
                  <a:gd name="connsiteX20" fmla="*/ 583039 w 1404934"/>
                  <a:gd name="connsiteY20" fmla="*/ 390 h 1641864"/>
                  <a:gd name="connsiteX21" fmla="*/ 633532 w 1404934"/>
                  <a:gd name="connsiteY21"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665846 w 1404934"/>
                  <a:gd name="connsiteY11" fmla="*/ 1622274 h 1641864"/>
                  <a:gd name="connsiteX12" fmla="*/ 710412 w 1404934"/>
                  <a:gd name="connsiteY12" fmla="*/ 1633702 h 1641864"/>
                  <a:gd name="connsiteX13" fmla="*/ 745275 w 1404934"/>
                  <a:gd name="connsiteY13" fmla="*/ 1636691 h 1641864"/>
                  <a:gd name="connsiteX14" fmla="*/ 693045 w 1404934"/>
                  <a:gd name="connsiteY14" fmla="*/ 1641864 h 1641864"/>
                  <a:gd name="connsiteX15" fmla="*/ 327 w 1404934"/>
                  <a:gd name="connsiteY15" fmla="*/ 987094 h 1641864"/>
                  <a:gd name="connsiteX16" fmla="*/ 470498 w 1404934"/>
                  <a:gd name="connsiteY16" fmla="*/ 4261 h 1641864"/>
                  <a:gd name="connsiteX17" fmla="*/ 578637 w 1404934"/>
                  <a:gd name="connsiteY17" fmla="*/ 3616 h 1641864"/>
                  <a:gd name="connsiteX18" fmla="*/ 580705 w 1404934"/>
                  <a:gd name="connsiteY18" fmla="*/ 3620 h 1641864"/>
                  <a:gd name="connsiteX19" fmla="*/ 583039 w 1404934"/>
                  <a:gd name="connsiteY19" fmla="*/ 390 h 1641864"/>
                  <a:gd name="connsiteX20" fmla="*/ 633532 w 1404934"/>
                  <a:gd name="connsiteY20"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710412 w 1404934"/>
                  <a:gd name="connsiteY11" fmla="*/ 1633702 h 1641864"/>
                  <a:gd name="connsiteX12" fmla="*/ 745275 w 1404934"/>
                  <a:gd name="connsiteY12" fmla="*/ 1636691 h 1641864"/>
                  <a:gd name="connsiteX13" fmla="*/ 693045 w 1404934"/>
                  <a:gd name="connsiteY13" fmla="*/ 1641864 h 1641864"/>
                  <a:gd name="connsiteX14" fmla="*/ 327 w 1404934"/>
                  <a:gd name="connsiteY14" fmla="*/ 987094 h 1641864"/>
                  <a:gd name="connsiteX15" fmla="*/ 470498 w 1404934"/>
                  <a:gd name="connsiteY15" fmla="*/ 4261 h 1641864"/>
                  <a:gd name="connsiteX16" fmla="*/ 578637 w 1404934"/>
                  <a:gd name="connsiteY16" fmla="*/ 3616 h 1641864"/>
                  <a:gd name="connsiteX17" fmla="*/ 580705 w 1404934"/>
                  <a:gd name="connsiteY17" fmla="*/ 3620 h 1641864"/>
                  <a:gd name="connsiteX18" fmla="*/ 583039 w 1404934"/>
                  <a:gd name="connsiteY18" fmla="*/ 390 h 1641864"/>
                  <a:gd name="connsiteX19" fmla="*/ 633532 w 1404934"/>
                  <a:gd name="connsiteY19"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745275 w 1404934"/>
                  <a:gd name="connsiteY11" fmla="*/ 1636691 h 1641864"/>
                  <a:gd name="connsiteX12" fmla="*/ 693045 w 1404934"/>
                  <a:gd name="connsiteY12" fmla="*/ 1641864 h 1641864"/>
                  <a:gd name="connsiteX13" fmla="*/ 327 w 1404934"/>
                  <a:gd name="connsiteY13" fmla="*/ 987094 h 1641864"/>
                  <a:gd name="connsiteX14" fmla="*/ 470498 w 1404934"/>
                  <a:gd name="connsiteY14" fmla="*/ 4261 h 1641864"/>
                  <a:gd name="connsiteX15" fmla="*/ 578637 w 1404934"/>
                  <a:gd name="connsiteY15" fmla="*/ 3616 h 1641864"/>
                  <a:gd name="connsiteX16" fmla="*/ 580705 w 1404934"/>
                  <a:gd name="connsiteY16" fmla="*/ 3620 h 1641864"/>
                  <a:gd name="connsiteX17" fmla="*/ 583039 w 1404934"/>
                  <a:gd name="connsiteY17" fmla="*/ 390 h 1641864"/>
                  <a:gd name="connsiteX18" fmla="*/ 633532 w 1404934"/>
                  <a:gd name="connsiteY18"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45275 w 1404934"/>
                  <a:gd name="connsiteY10" fmla="*/ 1636691 h 1641864"/>
                  <a:gd name="connsiteX11" fmla="*/ 693045 w 1404934"/>
                  <a:gd name="connsiteY11" fmla="*/ 1641864 h 1641864"/>
                  <a:gd name="connsiteX12" fmla="*/ 327 w 1404934"/>
                  <a:gd name="connsiteY12" fmla="*/ 987094 h 1641864"/>
                  <a:gd name="connsiteX13" fmla="*/ 470498 w 1404934"/>
                  <a:gd name="connsiteY13" fmla="*/ 4261 h 1641864"/>
                  <a:gd name="connsiteX14" fmla="*/ 578637 w 1404934"/>
                  <a:gd name="connsiteY14" fmla="*/ 3616 h 1641864"/>
                  <a:gd name="connsiteX15" fmla="*/ 580705 w 1404934"/>
                  <a:gd name="connsiteY15" fmla="*/ 3620 h 1641864"/>
                  <a:gd name="connsiteX16" fmla="*/ 583039 w 1404934"/>
                  <a:gd name="connsiteY16" fmla="*/ 390 h 1641864"/>
                  <a:gd name="connsiteX17" fmla="*/ 633532 w 1404934"/>
                  <a:gd name="connsiteY17"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45275 w 1404934"/>
                  <a:gd name="connsiteY10" fmla="*/ 1636691 h 1641864"/>
                  <a:gd name="connsiteX11" fmla="*/ 693045 w 1404934"/>
                  <a:gd name="connsiteY11" fmla="*/ 1641864 h 1641864"/>
                  <a:gd name="connsiteX12" fmla="*/ 327 w 1404934"/>
                  <a:gd name="connsiteY12" fmla="*/ 987094 h 1641864"/>
                  <a:gd name="connsiteX13" fmla="*/ 470498 w 1404934"/>
                  <a:gd name="connsiteY13" fmla="*/ 4261 h 1641864"/>
                  <a:gd name="connsiteX14" fmla="*/ 578637 w 1404934"/>
                  <a:gd name="connsiteY14" fmla="*/ 3616 h 1641864"/>
                  <a:gd name="connsiteX15" fmla="*/ 580705 w 1404934"/>
                  <a:gd name="connsiteY15" fmla="*/ 3620 h 1641864"/>
                  <a:gd name="connsiteX16" fmla="*/ 633532 w 1404934"/>
                  <a:gd name="connsiteY16" fmla="*/ 0 h 1641864"/>
                  <a:gd name="connsiteX0" fmla="*/ 580705 w 1404934"/>
                  <a:gd name="connsiteY0" fmla="*/ 3531 h 1641775"/>
                  <a:gd name="connsiteX1" fmla="*/ 642264 w 1404934"/>
                  <a:gd name="connsiteY1" fmla="*/ 0 h 1641775"/>
                  <a:gd name="connsiteX2" fmla="*/ 859611 w 1404934"/>
                  <a:gd name="connsiteY2" fmla="*/ 4838 h 1641775"/>
                  <a:gd name="connsiteX3" fmla="*/ 869679 w 1404934"/>
                  <a:gd name="connsiteY3" fmla="*/ 4760 h 1641775"/>
                  <a:gd name="connsiteX4" fmla="*/ 888124 w 1404934"/>
                  <a:gd name="connsiteY4" fmla="*/ 4946 h 1641775"/>
                  <a:gd name="connsiteX5" fmla="*/ 920629 w 1404934"/>
                  <a:gd name="connsiteY5" fmla="*/ 5008 h 1641775"/>
                  <a:gd name="connsiteX6" fmla="*/ 1028230 w 1404934"/>
                  <a:gd name="connsiteY6" fmla="*/ 154843 h 1641775"/>
                  <a:gd name="connsiteX7" fmla="*/ 1403068 w 1404934"/>
                  <a:gd name="connsiteY7" fmla="*/ 1060953 h 1641775"/>
                  <a:gd name="connsiteX8" fmla="*/ 817301 w 1404934"/>
                  <a:gd name="connsiteY8" fmla="*/ 1625598 h 1641775"/>
                  <a:gd name="connsiteX9" fmla="*/ 745274 w 1404934"/>
                  <a:gd name="connsiteY9" fmla="*/ 1632731 h 1641775"/>
                  <a:gd name="connsiteX10" fmla="*/ 745275 w 1404934"/>
                  <a:gd name="connsiteY10" fmla="*/ 1636602 h 1641775"/>
                  <a:gd name="connsiteX11" fmla="*/ 693045 w 1404934"/>
                  <a:gd name="connsiteY11" fmla="*/ 1641775 h 1641775"/>
                  <a:gd name="connsiteX12" fmla="*/ 327 w 1404934"/>
                  <a:gd name="connsiteY12" fmla="*/ 987005 h 1641775"/>
                  <a:gd name="connsiteX13" fmla="*/ 470498 w 1404934"/>
                  <a:gd name="connsiteY13" fmla="*/ 4172 h 1641775"/>
                  <a:gd name="connsiteX14" fmla="*/ 578637 w 1404934"/>
                  <a:gd name="connsiteY14" fmla="*/ 3527 h 1641775"/>
                  <a:gd name="connsiteX15" fmla="*/ 580705 w 1404934"/>
                  <a:gd name="connsiteY15" fmla="*/ 3531 h 1641775"/>
                  <a:gd name="connsiteX0" fmla="*/ 580705 w 1404934"/>
                  <a:gd name="connsiteY0" fmla="*/ 4 h 1638248"/>
                  <a:gd name="connsiteX1" fmla="*/ 859611 w 1404934"/>
                  <a:gd name="connsiteY1" fmla="*/ 1311 h 1638248"/>
                  <a:gd name="connsiteX2" fmla="*/ 869679 w 1404934"/>
                  <a:gd name="connsiteY2" fmla="*/ 1233 h 1638248"/>
                  <a:gd name="connsiteX3" fmla="*/ 888124 w 1404934"/>
                  <a:gd name="connsiteY3" fmla="*/ 1419 h 1638248"/>
                  <a:gd name="connsiteX4" fmla="*/ 920629 w 1404934"/>
                  <a:gd name="connsiteY4" fmla="*/ 1481 h 1638248"/>
                  <a:gd name="connsiteX5" fmla="*/ 1028230 w 1404934"/>
                  <a:gd name="connsiteY5" fmla="*/ 151316 h 1638248"/>
                  <a:gd name="connsiteX6" fmla="*/ 1403068 w 1404934"/>
                  <a:gd name="connsiteY6" fmla="*/ 1057426 h 1638248"/>
                  <a:gd name="connsiteX7" fmla="*/ 817301 w 1404934"/>
                  <a:gd name="connsiteY7" fmla="*/ 1622071 h 1638248"/>
                  <a:gd name="connsiteX8" fmla="*/ 745274 w 1404934"/>
                  <a:gd name="connsiteY8" fmla="*/ 1629204 h 1638248"/>
                  <a:gd name="connsiteX9" fmla="*/ 745275 w 1404934"/>
                  <a:gd name="connsiteY9" fmla="*/ 1633075 h 1638248"/>
                  <a:gd name="connsiteX10" fmla="*/ 693045 w 1404934"/>
                  <a:gd name="connsiteY10" fmla="*/ 1638248 h 1638248"/>
                  <a:gd name="connsiteX11" fmla="*/ 327 w 1404934"/>
                  <a:gd name="connsiteY11" fmla="*/ 983478 h 1638248"/>
                  <a:gd name="connsiteX12" fmla="*/ 470498 w 1404934"/>
                  <a:gd name="connsiteY12" fmla="*/ 645 h 1638248"/>
                  <a:gd name="connsiteX13" fmla="*/ 578637 w 1404934"/>
                  <a:gd name="connsiteY13" fmla="*/ 0 h 1638248"/>
                  <a:gd name="connsiteX14" fmla="*/ 580705 w 1404934"/>
                  <a:gd name="connsiteY14" fmla="*/ 4 h 1638248"/>
                  <a:gd name="connsiteX0" fmla="*/ 578637 w 1404934"/>
                  <a:gd name="connsiteY0" fmla="*/ 0 h 1638248"/>
                  <a:gd name="connsiteX1" fmla="*/ 859611 w 1404934"/>
                  <a:gd name="connsiteY1" fmla="*/ 1311 h 1638248"/>
                  <a:gd name="connsiteX2" fmla="*/ 869679 w 1404934"/>
                  <a:gd name="connsiteY2" fmla="*/ 1233 h 1638248"/>
                  <a:gd name="connsiteX3" fmla="*/ 888124 w 1404934"/>
                  <a:gd name="connsiteY3" fmla="*/ 1419 h 1638248"/>
                  <a:gd name="connsiteX4" fmla="*/ 920629 w 1404934"/>
                  <a:gd name="connsiteY4" fmla="*/ 1481 h 1638248"/>
                  <a:gd name="connsiteX5" fmla="*/ 1028230 w 1404934"/>
                  <a:gd name="connsiteY5" fmla="*/ 151316 h 1638248"/>
                  <a:gd name="connsiteX6" fmla="*/ 1403068 w 1404934"/>
                  <a:gd name="connsiteY6" fmla="*/ 1057426 h 1638248"/>
                  <a:gd name="connsiteX7" fmla="*/ 817301 w 1404934"/>
                  <a:gd name="connsiteY7" fmla="*/ 1622071 h 1638248"/>
                  <a:gd name="connsiteX8" fmla="*/ 745274 w 1404934"/>
                  <a:gd name="connsiteY8" fmla="*/ 1629204 h 1638248"/>
                  <a:gd name="connsiteX9" fmla="*/ 745275 w 1404934"/>
                  <a:gd name="connsiteY9" fmla="*/ 1633075 h 1638248"/>
                  <a:gd name="connsiteX10" fmla="*/ 693045 w 1404934"/>
                  <a:gd name="connsiteY10" fmla="*/ 1638248 h 1638248"/>
                  <a:gd name="connsiteX11" fmla="*/ 327 w 1404934"/>
                  <a:gd name="connsiteY11" fmla="*/ 983478 h 1638248"/>
                  <a:gd name="connsiteX12" fmla="*/ 470498 w 1404934"/>
                  <a:gd name="connsiteY12" fmla="*/ 645 h 1638248"/>
                  <a:gd name="connsiteX13" fmla="*/ 578637 w 1404934"/>
                  <a:gd name="connsiteY13" fmla="*/ 0 h 1638248"/>
                  <a:gd name="connsiteX0" fmla="*/ 470498 w 1404934"/>
                  <a:gd name="connsiteY0" fmla="*/ 0 h 1637603"/>
                  <a:gd name="connsiteX1" fmla="*/ 859611 w 1404934"/>
                  <a:gd name="connsiteY1" fmla="*/ 666 h 1637603"/>
                  <a:gd name="connsiteX2" fmla="*/ 869679 w 1404934"/>
                  <a:gd name="connsiteY2" fmla="*/ 588 h 1637603"/>
                  <a:gd name="connsiteX3" fmla="*/ 888124 w 1404934"/>
                  <a:gd name="connsiteY3" fmla="*/ 774 h 1637603"/>
                  <a:gd name="connsiteX4" fmla="*/ 920629 w 1404934"/>
                  <a:gd name="connsiteY4" fmla="*/ 836 h 1637603"/>
                  <a:gd name="connsiteX5" fmla="*/ 1028230 w 1404934"/>
                  <a:gd name="connsiteY5" fmla="*/ 150671 h 1637603"/>
                  <a:gd name="connsiteX6" fmla="*/ 1403068 w 1404934"/>
                  <a:gd name="connsiteY6" fmla="*/ 1056781 h 1637603"/>
                  <a:gd name="connsiteX7" fmla="*/ 817301 w 1404934"/>
                  <a:gd name="connsiteY7" fmla="*/ 1621426 h 1637603"/>
                  <a:gd name="connsiteX8" fmla="*/ 745274 w 1404934"/>
                  <a:gd name="connsiteY8" fmla="*/ 1628559 h 1637603"/>
                  <a:gd name="connsiteX9" fmla="*/ 745275 w 1404934"/>
                  <a:gd name="connsiteY9" fmla="*/ 1632430 h 1637603"/>
                  <a:gd name="connsiteX10" fmla="*/ 693045 w 1404934"/>
                  <a:gd name="connsiteY10" fmla="*/ 1637603 h 1637603"/>
                  <a:gd name="connsiteX11" fmla="*/ 327 w 1404934"/>
                  <a:gd name="connsiteY11" fmla="*/ 982833 h 1637603"/>
                  <a:gd name="connsiteX12" fmla="*/ 470498 w 1404934"/>
                  <a:gd name="connsiteY12" fmla="*/ 0 h 1637603"/>
                  <a:gd name="connsiteX0" fmla="*/ 470498 w 1404934"/>
                  <a:gd name="connsiteY0" fmla="*/ 0 h 1637603"/>
                  <a:gd name="connsiteX1" fmla="*/ 859611 w 1404934"/>
                  <a:gd name="connsiteY1" fmla="*/ 666 h 1637603"/>
                  <a:gd name="connsiteX2" fmla="*/ 888124 w 1404934"/>
                  <a:gd name="connsiteY2" fmla="*/ 774 h 1637603"/>
                  <a:gd name="connsiteX3" fmla="*/ 920629 w 1404934"/>
                  <a:gd name="connsiteY3" fmla="*/ 836 h 1637603"/>
                  <a:gd name="connsiteX4" fmla="*/ 1028230 w 1404934"/>
                  <a:gd name="connsiteY4" fmla="*/ 150671 h 1637603"/>
                  <a:gd name="connsiteX5" fmla="*/ 1403068 w 1404934"/>
                  <a:gd name="connsiteY5" fmla="*/ 1056781 h 1637603"/>
                  <a:gd name="connsiteX6" fmla="*/ 817301 w 1404934"/>
                  <a:gd name="connsiteY6" fmla="*/ 1621426 h 1637603"/>
                  <a:gd name="connsiteX7" fmla="*/ 745274 w 1404934"/>
                  <a:gd name="connsiteY7" fmla="*/ 1628559 h 1637603"/>
                  <a:gd name="connsiteX8" fmla="*/ 745275 w 1404934"/>
                  <a:gd name="connsiteY8" fmla="*/ 1632430 h 1637603"/>
                  <a:gd name="connsiteX9" fmla="*/ 693045 w 1404934"/>
                  <a:gd name="connsiteY9" fmla="*/ 1637603 h 1637603"/>
                  <a:gd name="connsiteX10" fmla="*/ 327 w 1404934"/>
                  <a:gd name="connsiteY10" fmla="*/ 982833 h 1637603"/>
                  <a:gd name="connsiteX11" fmla="*/ 470498 w 1404934"/>
                  <a:gd name="connsiteY11" fmla="*/ 0 h 1637603"/>
                  <a:gd name="connsiteX0" fmla="*/ 470498 w 1404934"/>
                  <a:gd name="connsiteY0" fmla="*/ 0 h 1637603"/>
                  <a:gd name="connsiteX1" fmla="*/ 888124 w 1404934"/>
                  <a:gd name="connsiteY1" fmla="*/ 774 h 1637603"/>
                  <a:gd name="connsiteX2" fmla="*/ 920629 w 1404934"/>
                  <a:gd name="connsiteY2" fmla="*/ 836 h 1637603"/>
                  <a:gd name="connsiteX3" fmla="*/ 1028230 w 1404934"/>
                  <a:gd name="connsiteY3" fmla="*/ 150671 h 1637603"/>
                  <a:gd name="connsiteX4" fmla="*/ 1403068 w 1404934"/>
                  <a:gd name="connsiteY4" fmla="*/ 1056781 h 1637603"/>
                  <a:gd name="connsiteX5" fmla="*/ 817301 w 1404934"/>
                  <a:gd name="connsiteY5" fmla="*/ 1621426 h 1637603"/>
                  <a:gd name="connsiteX6" fmla="*/ 745274 w 1404934"/>
                  <a:gd name="connsiteY6" fmla="*/ 1628559 h 1637603"/>
                  <a:gd name="connsiteX7" fmla="*/ 745275 w 1404934"/>
                  <a:gd name="connsiteY7" fmla="*/ 1632430 h 1637603"/>
                  <a:gd name="connsiteX8" fmla="*/ 693045 w 1404934"/>
                  <a:gd name="connsiteY8" fmla="*/ 1637603 h 1637603"/>
                  <a:gd name="connsiteX9" fmla="*/ 327 w 1404934"/>
                  <a:gd name="connsiteY9" fmla="*/ 982833 h 1637603"/>
                  <a:gd name="connsiteX10" fmla="*/ 470498 w 1404934"/>
                  <a:gd name="connsiteY10" fmla="*/ 0 h 1637603"/>
                  <a:gd name="connsiteX0" fmla="*/ 470498 w 1404934"/>
                  <a:gd name="connsiteY0" fmla="*/ 0 h 1637603"/>
                  <a:gd name="connsiteX1" fmla="*/ 920629 w 1404934"/>
                  <a:gd name="connsiteY1" fmla="*/ 836 h 1637603"/>
                  <a:gd name="connsiteX2" fmla="*/ 1028230 w 1404934"/>
                  <a:gd name="connsiteY2" fmla="*/ 150671 h 1637603"/>
                  <a:gd name="connsiteX3" fmla="*/ 1403068 w 1404934"/>
                  <a:gd name="connsiteY3" fmla="*/ 1056781 h 1637603"/>
                  <a:gd name="connsiteX4" fmla="*/ 817301 w 1404934"/>
                  <a:gd name="connsiteY4" fmla="*/ 1621426 h 1637603"/>
                  <a:gd name="connsiteX5" fmla="*/ 745274 w 1404934"/>
                  <a:gd name="connsiteY5" fmla="*/ 1628559 h 1637603"/>
                  <a:gd name="connsiteX6" fmla="*/ 745275 w 1404934"/>
                  <a:gd name="connsiteY6" fmla="*/ 1632430 h 1637603"/>
                  <a:gd name="connsiteX7" fmla="*/ 693045 w 1404934"/>
                  <a:gd name="connsiteY7" fmla="*/ 1637603 h 1637603"/>
                  <a:gd name="connsiteX8" fmla="*/ 327 w 1404934"/>
                  <a:gd name="connsiteY8" fmla="*/ 982833 h 1637603"/>
                  <a:gd name="connsiteX9" fmla="*/ 470498 w 1404934"/>
                  <a:gd name="connsiteY9" fmla="*/ 0 h 1637603"/>
                  <a:gd name="connsiteX0" fmla="*/ 470498 w 1404934"/>
                  <a:gd name="connsiteY0" fmla="*/ 0 h 1683754"/>
                  <a:gd name="connsiteX1" fmla="*/ 920629 w 1404934"/>
                  <a:gd name="connsiteY1" fmla="*/ 836 h 1683754"/>
                  <a:gd name="connsiteX2" fmla="*/ 1028230 w 1404934"/>
                  <a:gd name="connsiteY2" fmla="*/ 150671 h 1683754"/>
                  <a:gd name="connsiteX3" fmla="*/ 1403068 w 1404934"/>
                  <a:gd name="connsiteY3" fmla="*/ 1056781 h 1683754"/>
                  <a:gd name="connsiteX4" fmla="*/ 817301 w 1404934"/>
                  <a:gd name="connsiteY4" fmla="*/ 1621426 h 1683754"/>
                  <a:gd name="connsiteX5" fmla="*/ 745274 w 1404934"/>
                  <a:gd name="connsiteY5" fmla="*/ 1628559 h 1683754"/>
                  <a:gd name="connsiteX6" fmla="*/ 693045 w 1404934"/>
                  <a:gd name="connsiteY6" fmla="*/ 1637603 h 1683754"/>
                  <a:gd name="connsiteX7" fmla="*/ 327 w 1404934"/>
                  <a:gd name="connsiteY7" fmla="*/ 982833 h 1683754"/>
                  <a:gd name="connsiteX8" fmla="*/ 470498 w 1404934"/>
                  <a:gd name="connsiteY8" fmla="*/ 0 h 1683754"/>
                  <a:gd name="connsiteX0" fmla="*/ 470498 w 1404934"/>
                  <a:gd name="connsiteY0" fmla="*/ 0 h 1637603"/>
                  <a:gd name="connsiteX1" fmla="*/ 920629 w 1404934"/>
                  <a:gd name="connsiteY1" fmla="*/ 836 h 1637603"/>
                  <a:gd name="connsiteX2" fmla="*/ 1028230 w 1404934"/>
                  <a:gd name="connsiteY2" fmla="*/ 150671 h 1637603"/>
                  <a:gd name="connsiteX3" fmla="*/ 1403068 w 1404934"/>
                  <a:gd name="connsiteY3" fmla="*/ 1056781 h 1637603"/>
                  <a:gd name="connsiteX4" fmla="*/ 817301 w 1404934"/>
                  <a:gd name="connsiteY4" fmla="*/ 1621426 h 1637603"/>
                  <a:gd name="connsiteX5" fmla="*/ 693045 w 1404934"/>
                  <a:gd name="connsiteY5" fmla="*/ 1637603 h 1637603"/>
                  <a:gd name="connsiteX6" fmla="*/ 327 w 1404934"/>
                  <a:gd name="connsiteY6" fmla="*/ 982833 h 1637603"/>
                  <a:gd name="connsiteX7" fmla="*/ 470498 w 1404934"/>
                  <a:gd name="connsiteY7" fmla="*/ 0 h 1637603"/>
                  <a:gd name="connsiteX0" fmla="*/ 470498 w 1412889"/>
                  <a:gd name="connsiteY0" fmla="*/ 0 h 1637923"/>
                  <a:gd name="connsiteX1" fmla="*/ 920629 w 1412889"/>
                  <a:gd name="connsiteY1" fmla="*/ 836 h 1637923"/>
                  <a:gd name="connsiteX2" fmla="*/ 1028230 w 1412889"/>
                  <a:gd name="connsiteY2" fmla="*/ 150671 h 1637923"/>
                  <a:gd name="connsiteX3" fmla="*/ 1403068 w 1412889"/>
                  <a:gd name="connsiteY3" fmla="*/ 1056781 h 1637923"/>
                  <a:gd name="connsiteX4" fmla="*/ 693045 w 1412889"/>
                  <a:gd name="connsiteY4" fmla="*/ 1637603 h 1637923"/>
                  <a:gd name="connsiteX5" fmla="*/ 327 w 1412889"/>
                  <a:gd name="connsiteY5" fmla="*/ 982833 h 1637923"/>
                  <a:gd name="connsiteX6" fmla="*/ 470498 w 1412889"/>
                  <a:gd name="connsiteY6" fmla="*/ 0 h 1637923"/>
                  <a:gd name="connsiteX0" fmla="*/ 470498 w 1412889"/>
                  <a:gd name="connsiteY0" fmla="*/ 0 h 1637603"/>
                  <a:gd name="connsiteX1" fmla="*/ 920629 w 1412889"/>
                  <a:gd name="connsiteY1" fmla="*/ 836 h 1637603"/>
                  <a:gd name="connsiteX2" fmla="*/ 1028230 w 1412889"/>
                  <a:gd name="connsiteY2" fmla="*/ 150671 h 1637603"/>
                  <a:gd name="connsiteX3" fmla="*/ 1403068 w 1412889"/>
                  <a:gd name="connsiteY3" fmla="*/ 1056781 h 1637603"/>
                  <a:gd name="connsiteX4" fmla="*/ 693045 w 1412889"/>
                  <a:gd name="connsiteY4" fmla="*/ 1637603 h 1637603"/>
                  <a:gd name="connsiteX5" fmla="*/ 327 w 1412889"/>
                  <a:gd name="connsiteY5" fmla="*/ 982833 h 1637603"/>
                  <a:gd name="connsiteX6" fmla="*/ 470498 w 1412889"/>
                  <a:gd name="connsiteY6" fmla="*/ 0 h 1637603"/>
                  <a:gd name="connsiteX0" fmla="*/ 470498 w 1412889"/>
                  <a:gd name="connsiteY0" fmla="*/ 0 h 1637603"/>
                  <a:gd name="connsiteX1" fmla="*/ 920629 w 1412889"/>
                  <a:gd name="connsiteY1" fmla="*/ 836 h 1637603"/>
                  <a:gd name="connsiteX2" fmla="*/ 1028230 w 1412889"/>
                  <a:gd name="connsiteY2" fmla="*/ 150671 h 1637603"/>
                  <a:gd name="connsiteX3" fmla="*/ 1403068 w 1412889"/>
                  <a:gd name="connsiteY3" fmla="*/ 1056781 h 1637603"/>
                  <a:gd name="connsiteX4" fmla="*/ 693045 w 1412889"/>
                  <a:gd name="connsiteY4" fmla="*/ 1637603 h 1637603"/>
                  <a:gd name="connsiteX5" fmla="*/ 327 w 1412889"/>
                  <a:gd name="connsiteY5" fmla="*/ 982833 h 1637603"/>
                  <a:gd name="connsiteX6" fmla="*/ 470498 w 1412889"/>
                  <a:gd name="connsiteY6" fmla="*/ 0 h 1637603"/>
                  <a:gd name="connsiteX0" fmla="*/ 470498 w 1408919"/>
                  <a:gd name="connsiteY0" fmla="*/ 0 h 1637603"/>
                  <a:gd name="connsiteX1" fmla="*/ 920629 w 1408919"/>
                  <a:gd name="connsiteY1" fmla="*/ 836 h 1637603"/>
                  <a:gd name="connsiteX2" fmla="*/ 1028230 w 1408919"/>
                  <a:gd name="connsiteY2" fmla="*/ 150671 h 1637603"/>
                  <a:gd name="connsiteX3" fmla="*/ 1403068 w 1408919"/>
                  <a:gd name="connsiteY3" fmla="*/ 1056781 h 1637603"/>
                  <a:gd name="connsiteX4" fmla="*/ 693045 w 1408919"/>
                  <a:gd name="connsiteY4" fmla="*/ 1637603 h 1637603"/>
                  <a:gd name="connsiteX5" fmla="*/ 327 w 1408919"/>
                  <a:gd name="connsiteY5" fmla="*/ 982833 h 1637603"/>
                  <a:gd name="connsiteX6" fmla="*/ 470498 w 1408919"/>
                  <a:gd name="connsiteY6" fmla="*/ 0 h 16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919" h="1637603">
                    <a:moveTo>
                      <a:pt x="470498" y="0"/>
                    </a:moveTo>
                    <a:lnTo>
                      <a:pt x="920629" y="836"/>
                    </a:lnTo>
                    <a:lnTo>
                      <a:pt x="1028230" y="150671"/>
                    </a:lnTo>
                    <a:cubicBezTo>
                      <a:pt x="1268780" y="492095"/>
                      <a:pt x="1443594" y="808959"/>
                      <a:pt x="1403068" y="1056781"/>
                    </a:cubicBezTo>
                    <a:cubicBezTo>
                      <a:pt x="1362542" y="1304603"/>
                      <a:pt x="1181447" y="1607687"/>
                      <a:pt x="693045" y="1637603"/>
                    </a:cubicBezTo>
                    <a:cubicBezTo>
                      <a:pt x="461599" y="1626977"/>
                      <a:pt x="25694" y="1544153"/>
                      <a:pt x="327" y="982833"/>
                    </a:cubicBezTo>
                    <a:cubicBezTo>
                      <a:pt x="-10973" y="548122"/>
                      <a:pt x="272795" y="288164"/>
                      <a:pt x="4704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84" name="Freeform 13">
                <a:extLst>
                  <a:ext uri="{FF2B5EF4-FFF2-40B4-BE49-F238E27FC236}">
                    <a16:creationId xmlns:a16="http://schemas.microsoft.com/office/drawing/2014/main" id="{C2A4B449-2D9E-40F8-8050-8DFEBA02B966}"/>
                  </a:ext>
                </a:extLst>
              </p:cNvPr>
              <p:cNvSpPr/>
              <p:nvPr/>
            </p:nvSpPr>
            <p:spPr>
              <a:xfrm rot="17518257">
                <a:off x="1254293" y="5020430"/>
                <a:ext cx="1599546" cy="970286"/>
              </a:xfrm>
              <a:custGeom>
                <a:avLst/>
                <a:gdLst>
                  <a:gd name="connsiteX0" fmla="*/ 1617639 w 1617639"/>
                  <a:gd name="connsiteY0" fmla="*/ 103706 h 970286"/>
                  <a:gd name="connsiteX1" fmla="*/ 818462 w 1617639"/>
                  <a:gd name="connsiteY1" fmla="*/ 946838 h 970286"/>
                  <a:gd name="connsiteX2" fmla="*/ 17768 w 1617639"/>
                  <a:gd name="connsiteY2" fmla="*/ 504238 h 970286"/>
                  <a:gd name="connsiteX3" fmla="*/ 0 w 1617639"/>
                  <a:gd name="connsiteY3" fmla="*/ 446371 h 970286"/>
                  <a:gd name="connsiteX4" fmla="*/ 33562 w 1617639"/>
                  <a:gd name="connsiteY4" fmla="*/ 510498 h 970286"/>
                  <a:gd name="connsiteX5" fmla="*/ 776356 w 1617639"/>
                  <a:gd name="connsiteY5" fmla="*/ 842469 h 970286"/>
                  <a:gd name="connsiteX6" fmla="*/ 1476418 w 1617639"/>
                  <a:gd name="connsiteY6" fmla="*/ 155845 h 970286"/>
                  <a:gd name="connsiteX7" fmla="*/ 1575113 w 1617639"/>
                  <a:gd name="connsiteY7" fmla="*/ 0 h 970286"/>
                  <a:gd name="connsiteX8" fmla="*/ 1576582 w 1617639"/>
                  <a:gd name="connsiteY8" fmla="*/ 3662 h 970286"/>
                  <a:gd name="connsiteX9" fmla="*/ 1617639 w 1617639"/>
                  <a:gd name="connsiteY9" fmla="*/ 103706 h 9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639" h="970286">
                    <a:moveTo>
                      <a:pt x="1617639" y="103706"/>
                    </a:moveTo>
                    <a:cubicBezTo>
                      <a:pt x="1347232" y="537049"/>
                      <a:pt x="1132028" y="845983"/>
                      <a:pt x="818462" y="946838"/>
                    </a:cubicBezTo>
                    <a:cubicBezTo>
                      <a:pt x="504896" y="1047693"/>
                      <a:pt x="144395" y="808907"/>
                      <a:pt x="17768" y="504238"/>
                    </a:cubicBezTo>
                    <a:lnTo>
                      <a:pt x="0" y="446371"/>
                    </a:lnTo>
                    <a:lnTo>
                      <a:pt x="33562" y="510498"/>
                    </a:lnTo>
                    <a:cubicBezTo>
                      <a:pt x="191681" y="758928"/>
                      <a:pt x="501986" y="930717"/>
                      <a:pt x="776356" y="842469"/>
                    </a:cubicBezTo>
                    <a:cubicBezTo>
                      <a:pt x="1050726" y="754221"/>
                      <a:pt x="1249788" y="506663"/>
                      <a:pt x="1476418" y="155845"/>
                    </a:cubicBezTo>
                    <a:lnTo>
                      <a:pt x="1575113" y="0"/>
                    </a:lnTo>
                    <a:lnTo>
                      <a:pt x="1576582" y="3662"/>
                    </a:lnTo>
                    <a:cubicBezTo>
                      <a:pt x="1587014" y="29435"/>
                      <a:pt x="1600374" y="62025"/>
                      <a:pt x="1617639" y="103706"/>
                    </a:cubicBezTo>
                    <a:close/>
                  </a:path>
                </a:pathLst>
              </a:cu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grpSp>
        <p:sp>
          <p:nvSpPr>
            <p:cNvPr id="77" name="Freeform 6">
              <a:extLst>
                <a:ext uri="{FF2B5EF4-FFF2-40B4-BE49-F238E27FC236}">
                  <a16:creationId xmlns:a16="http://schemas.microsoft.com/office/drawing/2014/main" id="{9BFE34B4-7B28-4F9D-B348-AAB3DEB24C6E}"/>
                </a:ext>
              </a:extLst>
            </p:cNvPr>
            <p:cNvSpPr/>
            <p:nvPr/>
          </p:nvSpPr>
          <p:spPr>
            <a:xfrm>
              <a:off x="6307089" y="4067153"/>
              <a:ext cx="985099" cy="443126"/>
            </a:xfrm>
            <a:custGeom>
              <a:avLst/>
              <a:gdLst>
                <a:gd name="connsiteX0" fmla="*/ 0 w 813575"/>
                <a:gd name="connsiteY0" fmla="*/ 227668 h 359952"/>
                <a:gd name="connsiteX1" fmla="*/ 0 w 813575"/>
                <a:gd name="connsiteY1" fmla="*/ 227669 h 359952"/>
                <a:gd name="connsiteX2" fmla="*/ 0 w 813575"/>
                <a:gd name="connsiteY2" fmla="*/ 227669 h 359952"/>
                <a:gd name="connsiteX3" fmla="*/ 754470 w 813575"/>
                <a:gd name="connsiteY3" fmla="*/ 0 h 359952"/>
                <a:gd name="connsiteX4" fmla="*/ 813575 w 813575"/>
                <a:gd name="connsiteY4" fmla="*/ 63104 h 359952"/>
                <a:gd name="connsiteX5" fmla="*/ 677979 w 813575"/>
                <a:gd name="connsiteY5" fmla="*/ 134209 h 359952"/>
                <a:gd name="connsiteX6" fmla="*/ 451952 w 813575"/>
                <a:gd name="connsiteY6" fmla="*/ 192967 h 359952"/>
                <a:gd name="connsiteX7" fmla="*/ 447885 w 813575"/>
                <a:gd name="connsiteY7" fmla="*/ 194508 h 359952"/>
                <a:gd name="connsiteX8" fmla="*/ 454205 w 813575"/>
                <a:gd name="connsiteY8" fmla="*/ 19449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415151 w 813575"/>
                <a:gd name="connsiteY24" fmla="*/ 192335 h 359952"/>
                <a:gd name="connsiteX25" fmla="*/ 413741 w 813575"/>
                <a:gd name="connsiteY25" fmla="*/ 191225 h 359952"/>
                <a:gd name="connsiteX26" fmla="*/ 542382 w 813575"/>
                <a:gd name="connsiteY26" fmla="*/ 89012 h 359952"/>
                <a:gd name="connsiteX27" fmla="*/ 754470 w 813575"/>
                <a:gd name="connsiteY27"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454205 w 813575"/>
                <a:gd name="connsiteY9" fmla="*/ 194498 h 359952"/>
                <a:gd name="connsiteX10" fmla="*/ 577761 w 813575"/>
                <a:gd name="connsiteY10" fmla="*/ 201824 h 359952"/>
                <a:gd name="connsiteX11" fmla="*/ 793638 w 813575"/>
                <a:gd name="connsiteY11" fmla="*/ 273694 h 359952"/>
                <a:gd name="connsiteX12" fmla="*/ 794913 w 813575"/>
                <a:gd name="connsiteY12" fmla="*/ 359952 h 359952"/>
                <a:gd name="connsiteX13" fmla="*/ 647385 w 813575"/>
                <a:gd name="connsiteY13" fmla="*/ 324697 h 359952"/>
                <a:gd name="connsiteX14" fmla="*/ 441503 w 813575"/>
                <a:gd name="connsiteY14" fmla="*/ 220904 h 359952"/>
                <a:gd name="connsiteX15" fmla="*/ 434139 w 813575"/>
                <a:gd name="connsiteY15" fmla="*/ 218156 h 359952"/>
                <a:gd name="connsiteX16" fmla="*/ 438079 w 813575"/>
                <a:gd name="connsiteY16" fmla="*/ 227669 h 359952"/>
                <a:gd name="connsiteX17" fmla="*/ 438078 w 813575"/>
                <a:gd name="connsiteY17" fmla="*/ 227669 h 359952"/>
                <a:gd name="connsiteX18" fmla="*/ 393972 w 813575"/>
                <a:gd name="connsiteY18" fmla="*/ 271775 h 359952"/>
                <a:gd name="connsiteX19" fmla="*/ 44106 w 813575"/>
                <a:gd name="connsiteY19" fmla="*/ 271774 h 359952"/>
                <a:gd name="connsiteX20" fmla="*/ 12918 w 813575"/>
                <a:gd name="connsiteY20" fmla="*/ 258856 h 359952"/>
                <a:gd name="connsiteX21" fmla="*/ 0 w 813575"/>
                <a:gd name="connsiteY21" fmla="*/ 227669 h 359952"/>
                <a:gd name="connsiteX22" fmla="*/ 12918 w 813575"/>
                <a:gd name="connsiteY22" fmla="*/ 196482 h 359952"/>
                <a:gd name="connsiteX23" fmla="*/ 44106 w 813575"/>
                <a:gd name="connsiteY23" fmla="*/ 183563 h 359952"/>
                <a:gd name="connsiteX24" fmla="*/ 393973 w 813575"/>
                <a:gd name="connsiteY24" fmla="*/ 183563 h 359952"/>
                <a:gd name="connsiteX25" fmla="*/ 415151 w 813575"/>
                <a:gd name="connsiteY25" fmla="*/ 192335 h 359952"/>
                <a:gd name="connsiteX26" fmla="*/ 542382 w 813575"/>
                <a:gd name="connsiteY26" fmla="*/ 89012 h 359952"/>
                <a:gd name="connsiteX27" fmla="*/ 754470 w 813575"/>
                <a:gd name="connsiteY27"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454205 w 813575"/>
                <a:gd name="connsiteY9" fmla="*/ 194498 h 359952"/>
                <a:gd name="connsiteX10" fmla="*/ 577761 w 813575"/>
                <a:gd name="connsiteY10" fmla="*/ 201824 h 359952"/>
                <a:gd name="connsiteX11" fmla="*/ 793638 w 813575"/>
                <a:gd name="connsiteY11" fmla="*/ 273694 h 359952"/>
                <a:gd name="connsiteX12" fmla="*/ 794913 w 813575"/>
                <a:gd name="connsiteY12" fmla="*/ 359952 h 359952"/>
                <a:gd name="connsiteX13" fmla="*/ 647385 w 813575"/>
                <a:gd name="connsiteY13" fmla="*/ 324697 h 359952"/>
                <a:gd name="connsiteX14" fmla="*/ 441503 w 813575"/>
                <a:gd name="connsiteY14" fmla="*/ 220904 h 359952"/>
                <a:gd name="connsiteX15" fmla="*/ 434139 w 813575"/>
                <a:gd name="connsiteY15" fmla="*/ 218156 h 359952"/>
                <a:gd name="connsiteX16" fmla="*/ 438079 w 813575"/>
                <a:gd name="connsiteY16" fmla="*/ 227669 h 359952"/>
                <a:gd name="connsiteX17" fmla="*/ 438078 w 813575"/>
                <a:gd name="connsiteY17" fmla="*/ 227669 h 359952"/>
                <a:gd name="connsiteX18" fmla="*/ 393972 w 813575"/>
                <a:gd name="connsiteY18" fmla="*/ 271775 h 359952"/>
                <a:gd name="connsiteX19" fmla="*/ 44106 w 813575"/>
                <a:gd name="connsiteY19" fmla="*/ 271774 h 359952"/>
                <a:gd name="connsiteX20" fmla="*/ 12918 w 813575"/>
                <a:gd name="connsiteY20" fmla="*/ 258856 h 359952"/>
                <a:gd name="connsiteX21" fmla="*/ 0 w 813575"/>
                <a:gd name="connsiteY21" fmla="*/ 227669 h 359952"/>
                <a:gd name="connsiteX22" fmla="*/ 12918 w 813575"/>
                <a:gd name="connsiteY22" fmla="*/ 196482 h 359952"/>
                <a:gd name="connsiteX23" fmla="*/ 44106 w 813575"/>
                <a:gd name="connsiteY23" fmla="*/ 183563 h 359952"/>
                <a:gd name="connsiteX24" fmla="*/ 393973 w 813575"/>
                <a:gd name="connsiteY24" fmla="*/ 183563 h 359952"/>
                <a:gd name="connsiteX25" fmla="*/ 542382 w 813575"/>
                <a:gd name="connsiteY25" fmla="*/ 89012 h 359952"/>
                <a:gd name="connsiteX26" fmla="*/ 754470 w 813575"/>
                <a:gd name="connsiteY26"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542382 w 813575"/>
                <a:gd name="connsiteY24" fmla="*/ 89012 h 359952"/>
                <a:gd name="connsiteX25" fmla="*/ 754470 w 813575"/>
                <a:gd name="connsiteY25"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577761 w 813575"/>
                <a:gd name="connsiteY8" fmla="*/ 201824 h 359952"/>
                <a:gd name="connsiteX9" fmla="*/ 793638 w 813575"/>
                <a:gd name="connsiteY9" fmla="*/ 273694 h 359952"/>
                <a:gd name="connsiteX10" fmla="*/ 794913 w 813575"/>
                <a:gd name="connsiteY10" fmla="*/ 359952 h 359952"/>
                <a:gd name="connsiteX11" fmla="*/ 647385 w 813575"/>
                <a:gd name="connsiteY11" fmla="*/ 324697 h 359952"/>
                <a:gd name="connsiteX12" fmla="*/ 441503 w 813575"/>
                <a:gd name="connsiteY12" fmla="*/ 220904 h 359952"/>
                <a:gd name="connsiteX13" fmla="*/ 434139 w 813575"/>
                <a:gd name="connsiteY13" fmla="*/ 218156 h 359952"/>
                <a:gd name="connsiteX14" fmla="*/ 438079 w 813575"/>
                <a:gd name="connsiteY14" fmla="*/ 227669 h 359952"/>
                <a:gd name="connsiteX15" fmla="*/ 438078 w 813575"/>
                <a:gd name="connsiteY15" fmla="*/ 227669 h 359952"/>
                <a:gd name="connsiteX16" fmla="*/ 393972 w 813575"/>
                <a:gd name="connsiteY16" fmla="*/ 271775 h 359952"/>
                <a:gd name="connsiteX17" fmla="*/ 44106 w 813575"/>
                <a:gd name="connsiteY17" fmla="*/ 271774 h 359952"/>
                <a:gd name="connsiteX18" fmla="*/ 12918 w 813575"/>
                <a:gd name="connsiteY18" fmla="*/ 258856 h 359952"/>
                <a:gd name="connsiteX19" fmla="*/ 0 w 813575"/>
                <a:gd name="connsiteY19" fmla="*/ 227669 h 359952"/>
                <a:gd name="connsiteX20" fmla="*/ 12918 w 813575"/>
                <a:gd name="connsiteY20" fmla="*/ 196482 h 359952"/>
                <a:gd name="connsiteX21" fmla="*/ 44106 w 813575"/>
                <a:gd name="connsiteY21" fmla="*/ 183563 h 359952"/>
                <a:gd name="connsiteX22" fmla="*/ 393973 w 813575"/>
                <a:gd name="connsiteY22" fmla="*/ 183563 h 359952"/>
                <a:gd name="connsiteX23" fmla="*/ 542382 w 813575"/>
                <a:gd name="connsiteY23" fmla="*/ 89012 h 359952"/>
                <a:gd name="connsiteX24" fmla="*/ 754470 w 813575"/>
                <a:gd name="connsiteY24" fmla="*/ 0 h 35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3575" h="359952">
                  <a:moveTo>
                    <a:pt x="0" y="227668"/>
                  </a:moveTo>
                  <a:lnTo>
                    <a:pt x="0" y="227669"/>
                  </a:lnTo>
                  <a:lnTo>
                    <a:pt x="0" y="227669"/>
                  </a:lnTo>
                  <a:lnTo>
                    <a:pt x="0" y="227668"/>
                  </a:lnTo>
                  <a:close/>
                  <a:moveTo>
                    <a:pt x="754470" y="0"/>
                  </a:moveTo>
                  <a:lnTo>
                    <a:pt x="813575" y="63104"/>
                  </a:lnTo>
                  <a:cubicBezTo>
                    <a:pt x="768376" y="86806"/>
                    <a:pt x="754470" y="124415"/>
                    <a:pt x="677979" y="134209"/>
                  </a:cubicBezTo>
                  <a:cubicBezTo>
                    <a:pt x="477192" y="131723"/>
                    <a:pt x="497348" y="169166"/>
                    <a:pt x="451952" y="192967"/>
                  </a:cubicBezTo>
                  <a:lnTo>
                    <a:pt x="577761" y="201824"/>
                  </a:lnTo>
                  <a:cubicBezTo>
                    <a:pt x="666174" y="262297"/>
                    <a:pt x="707783" y="267086"/>
                    <a:pt x="793638" y="273694"/>
                  </a:cubicBezTo>
                  <a:lnTo>
                    <a:pt x="794913" y="359952"/>
                  </a:lnTo>
                  <a:cubicBezTo>
                    <a:pt x="745737" y="348200"/>
                    <a:pt x="710299" y="367425"/>
                    <a:pt x="647385" y="324697"/>
                  </a:cubicBezTo>
                  <a:cubicBezTo>
                    <a:pt x="501123" y="191298"/>
                    <a:pt x="490891" y="232710"/>
                    <a:pt x="441503" y="220904"/>
                  </a:cubicBezTo>
                  <a:lnTo>
                    <a:pt x="434139" y="218156"/>
                  </a:lnTo>
                  <a:lnTo>
                    <a:pt x="438079" y="227669"/>
                  </a:lnTo>
                  <a:lnTo>
                    <a:pt x="438078" y="227669"/>
                  </a:lnTo>
                  <a:cubicBezTo>
                    <a:pt x="438078" y="252028"/>
                    <a:pt x="418331" y="271775"/>
                    <a:pt x="393972" y="271775"/>
                  </a:cubicBezTo>
                  <a:lnTo>
                    <a:pt x="44106" y="271774"/>
                  </a:lnTo>
                  <a:cubicBezTo>
                    <a:pt x="31926" y="271774"/>
                    <a:pt x="20900" y="266837"/>
                    <a:pt x="12918" y="258856"/>
                  </a:cubicBezTo>
                  <a:lnTo>
                    <a:pt x="0" y="227669"/>
                  </a:lnTo>
                  <a:lnTo>
                    <a:pt x="12918" y="196482"/>
                  </a:lnTo>
                  <a:cubicBezTo>
                    <a:pt x="20900" y="188500"/>
                    <a:pt x="31926" y="183563"/>
                    <a:pt x="44106" y="183563"/>
                  </a:cubicBezTo>
                  <a:lnTo>
                    <a:pt x="393973" y="183563"/>
                  </a:lnTo>
                  <a:lnTo>
                    <a:pt x="542382" y="89012"/>
                  </a:lnTo>
                  <a:cubicBezTo>
                    <a:pt x="650164" y="75566"/>
                    <a:pt x="684933" y="51691"/>
                    <a:pt x="75447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78" name="Rectangle 3">
              <a:extLst>
                <a:ext uri="{FF2B5EF4-FFF2-40B4-BE49-F238E27FC236}">
                  <a16:creationId xmlns:a16="http://schemas.microsoft.com/office/drawing/2014/main" id="{3E19B6DB-353A-468B-A37D-DD5440E5892E}"/>
                </a:ext>
              </a:extLst>
            </p:cNvPr>
            <p:cNvSpPr/>
            <p:nvPr/>
          </p:nvSpPr>
          <p:spPr>
            <a:xfrm>
              <a:off x="6182227" y="3718859"/>
              <a:ext cx="762755" cy="536443"/>
            </a:xfrm>
            <a:custGeom>
              <a:avLst/>
              <a:gdLst>
                <a:gd name="connsiteX0" fmla="*/ 0 w 573057"/>
                <a:gd name="connsiteY0" fmla="*/ 0 h 313935"/>
                <a:gd name="connsiteX1" fmla="*/ 573057 w 573057"/>
                <a:gd name="connsiteY1" fmla="*/ 0 h 313935"/>
                <a:gd name="connsiteX2" fmla="*/ 573057 w 573057"/>
                <a:gd name="connsiteY2" fmla="*/ 313935 h 313935"/>
                <a:gd name="connsiteX3" fmla="*/ 0 w 573057"/>
                <a:gd name="connsiteY3" fmla="*/ 313935 h 313935"/>
                <a:gd name="connsiteX4" fmla="*/ 0 w 573057"/>
                <a:gd name="connsiteY4" fmla="*/ 0 h 313935"/>
                <a:gd name="connsiteX0" fmla="*/ 0 w 573057"/>
                <a:gd name="connsiteY0" fmla="*/ 0 h 316427"/>
                <a:gd name="connsiteX1" fmla="*/ 573057 w 573057"/>
                <a:gd name="connsiteY1" fmla="*/ 0 h 316427"/>
                <a:gd name="connsiteX2" fmla="*/ 573057 w 573057"/>
                <a:gd name="connsiteY2" fmla="*/ 313935 h 316427"/>
                <a:gd name="connsiteX3" fmla="*/ 171917 w 573057"/>
                <a:gd name="connsiteY3" fmla="*/ 316427 h 316427"/>
                <a:gd name="connsiteX4" fmla="*/ 0 w 573057"/>
                <a:gd name="connsiteY4" fmla="*/ 0 h 316427"/>
                <a:gd name="connsiteX0" fmla="*/ 0 w 573057"/>
                <a:gd name="connsiteY0" fmla="*/ 0 h 321410"/>
                <a:gd name="connsiteX1" fmla="*/ 573057 w 573057"/>
                <a:gd name="connsiteY1" fmla="*/ 0 h 321410"/>
                <a:gd name="connsiteX2" fmla="*/ 558108 w 573057"/>
                <a:gd name="connsiteY2" fmla="*/ 321410 h 321410"/>
                <a:gd name="connsiteX3" fmla="*/ 171917 w 573057"/>
                <a:gd name="connsiteY3" fmla="*/ 316427 h 321410"/>
                <a:gd name="connsiteX4" fmla="*/ 0 w 573057"/>
                <a:gd name="connsiteY4" fmla="*/ 0 h 321410"/>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498309 w 680194"/>
                <a:gd name="connsiteY1" fmla="*/ 2490 h 331376"/>
                <a:gd name="connsiteX2" fmla="*/ 680194 w 680194"/>
                <a:gd name="connsiteY2" fmla="*/ 0 h 331376"/>
                <a:gd name="connsiteX3" fmla="*/ 558108 w 680194"/>
                <a:gd name="connsiteY3" fmla="*/ 331376 h 331376"/>
                <a:gd name="connsiteX4" fmla="*/ 171917 w 680194"/>
                <a:gd name="connsiteY4" fmla="*/ 326393 h 331376"/>
                <a:gd name="connsiteX5" fmla="*/ 0 w 680194"/>
                <a:gd name="connsiteY5" fmla="*/ 9966 h 331376"/>
                <a:gd name="connsiteX0" fmla="*/ 0 w 680194"/>
                <a:gd name="connsiteY0" fmla="*/ 9966 h 331376"/>
                <a:gd name="connsiteX1" fmla="*/ 306460 w 680194"/>
                <a:gd name="connsiteY1" fmla="*/ 9965 h 331376"/>
                <a:gd name="connsiteX2" fmla="*/ 498309 w 680194"/>
                <a:gd name="connsiteY2" fmla="*/ 2490 h 331376"/>
                <a:gd name="connsiteX3" fmla="*/ 680194 w 680194"/>
                <a:gd name="connsiteY3" fmla="*/ 0 h 331376"/>
                <a:gd name="connsiteX4" fmla="*/ 558108 w 680194"/>
                <a:gd name="connsiteY4" fmla="*/ 331376 h 331376"/>
                <a:gd name="connsiteX5" fmla="*/ 171917 w 680194"/>
                <a:gd name="connsiteY5" fmla="*/ 326393 h 331376"/>
                <a:gd name="connsiteX6" fmla="*/ 0 w 680194"/>
                <a:gd name="connsiteY6" fmla="*/ 9966 h 331376"/>
                <a:gd name="connsiteX0" fmla="*/ 0 w 680194"/>
                <a:gd name="connsiteY0" fmla="*/ 134545 h 455955"/>
                <a:gd name="connsiteX1" fmla="*/ 470902 w 680194"/>
                <a:gd name="connsiteY1" fmla="*/ 0 h 455955"/>
                <a:gd name="connsiteX2" fmla="*/ 498309 w 680194"/>
                <a:gd name="connsiteY2" fmla="*/ 127069 h 455955"/>
                <a:gd name="connsiteX3" fmla="*/ 680194 w 680194"/>
                <a:gd name="connsiteY3" fmla="*/ 124579 h 455955"/>
                <a:gd name="connsiteX4" fmla="*/ 558108 w 680194"/>
                <a:gd name="connsiteY4" fmla="*/ 455955 h 455955"/>
                <a:gd name="connsiteX5" fmla="*/ 171917 w 680194"/>
                <a:gd name="connsiteY5" fmla="*/ 450972 h 455955"/>
                <a:gd name="connsiteX6" fmla="*/ 0 w 680194"/>
                <a:gd name="connsiteY6" fmla="*/ 134545 h 455955"/>
                <a:gd name="connsiteX0" fmla="*/ 0 w 680194"/>
                <a:gd name="connsiteY0" fmla="*/ 134545 h 455955"/>
                <a:gd name="connsiteX1" fmla="*/ 296493 w 680194"/>
                <a:gd name="connsiteY1" fmla="*/ 47340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281544 w 680194"/>
                <a:gd name="connsiteY1" fmla="*/ 79731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154475 w 680194"/>
                <a:gd name="connsiteY1" fmla="*/ 104646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80194"/>
                <a:gd name="connsiteY0" fmla="*/ 134545 h 455955"/>
                <a:gd name="connsiteX1" fmla="*/ 149492 w 680194"/>
                <a:gd name="connsiteY1" fmla="*/ 49832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62753"/>
                <a:gd name="connsiteY0" fmla="*/ 159460 h 455955"/>
                <a:gd name="connsiteX1" fmla="*/ 132051 w 662753"/>
                <a:gd name="connsiteY1" fmla="*/ 49832 h 455955"/>
                <a:gd name="connsiteX2" fmla="*/ 264103 w 662753"/>
                <a:gd name="connsiteY2" fmla="*/ 79731 h 455955"/>
                <a:gd name="connsiteX3" fmla="*/ 453461 w 662753"/>
                <a:gd name="connsiteY3" fmla="*/ 0 h 455955"/>
                <a:gd name="connsiteX4" fmla="*/ 480868 w 662753"/>
                <a:gd name="connsiteY4" fmla="*/ 127069 h 455955"/>
                <a:gd name="connsiteX5" fmla="*/ 662753 w 662753"/>
                <a:gd name="connsiteY5" fmla="*/ 124579 h 455955"/>
                <a:gd name="connsiteX6" fmla="*/ 540667 w 662753"/>
                <a:gd name="connsiteY6" fmla="*/ 455955 h 455955"/>
                <a:gd name="connsiteX7" fmla="*/ 154476 w 662753"/>
                <a:gd name="connsiteY7" fmla="*/ 450972 h 455955"/>
                <a:gd name="connsiteX8" fmla="*/ 0 w 662753"/>
                <a:gd name="connsiteY8" fmla="*/ 159460 h 455955"/>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80868 w 662753"/>
                <a:gd name="connsiteY4" fmla="*/ 129561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73393 w 662753"/>
                <a:gd name="connsiteY4" fmla="*/ 132052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53" h="458447">
                  <a:moveTo>
                    <a:pt x="0" y="161952"/>
                  </a:moveTo>
                  <a:lnTo>
                    <a:pt x="132051" y="52324"/>
                  </a:lnTo>
                  <a:lnTo>
                    <a:pt x="264103" y="82223"/>
                  </a:lnTo>
                  <a:lnTo>
                    <a:pt x="448478" y="0"/>
                  </a:lnTo>
                  <a:lnTo>
                    <a:pt x="473393" y="132052"/>
                  </a:lnTo>
                  <a:lnTo>
                    <a:pt x="662753" y="127071"/>
                  </a:lnTo>
                  <a:lnTo>
                    <a:pt x="540667" y="458447"/>
                  </a:lnTo>
                  <a:lnTo>
                    <a:pt x="154476" y="453464"/>
                  </a:lnTo>
                  <a:lnTo>
                    <a:pt x="0" y="161952"/>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79" name="Right Triangle 7">
              <a:extLst>
                <a:ext uri="{FF2B5EF4-FFF2-40B4-BE49-F238E27FC236}">
                  <a16:creationId xmlns:a16="http://schemas.microsoft.com/office/drawing/2014/main" id="{BD950FDD-415B-48F8-A0E6-DDDBF1CFF517}"/>
                </a:ext>
              </a:extLst>
            </p:cNvPr>
            <p:cNvSpPr/>
            <p:nvPr/>
          </p:nvSpPr>
          <p:spPr>
            <a:xfrm flipH="1">
              <a:off x="6741541" y="3853771"/>
              <a:ext cx="193533" cy="384837"/>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Lst>
              <a:ahLst/>
              <a:cxnLst>
                <a:cxn ang="0">
                  <a:pos x="connsiteX0" y="connsiteY0"/>
                </a:cxn>
                <a:cxn ang="0">
                  <a:pos x="connsiteX1" y="connsiteY1"/>
                </a:cxn>
                <a:cxn ang="0">
                  <a:pos x="connsiteX2" y="connsiteY2"/>
                </a:cxn>
                <a:cxn ang="0">
                  <a:pos x="connsiteX3" y="connsiteY3"/>
                </a:cxn>
              </a:cxnLst>
              <a:rect l="l" t="t" r="r" b="b"/>
              <a:pathLst>
                <a:path w="168159" h="328884">
                  <a:moveTo>
                    <a:pt x="119595" y="328884"/>
                  </a:moveTo>
                  <a:lnTo>
                    <a:pt x="0" y="0"/>
                  </a:lnTo>
                  <a:lnTo>
                    <a:pt x="168159" y="323900"/>
                  </a:lnTo>
                  <a:lnTo>
                    <a:pt x="119595" y="328884"/>
                  </a:lnTo>
                  <a:close/>
                </a:path>
              </a:pathLst>
            </a:cu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80" name="Right Triangle 7">
              <a:extLst>
                <a:ext uri="{FF2B5EF4-FFF2-40B4-BE49-F238E27FC236}">
                  <a16:creationId xmlns:a16="http://schemas.microsoft.com/office/drawing/2014/main" id="{1E0EC5B8-C41D-4777-8310-39E3DEB3B80F}"/>
                </a:ext>
              </a:extLst>
            </p:cNvPr>
            <p:cNvSpPr/>
            <p:nvPr/>
          </p:nvSpPr>
          <p:spPr>
            <a:xfrm rot="9064593" flipH="1">
              <a:off x="6550770" y="3773605"/>
              <a:ext cx="224772" cy="290920"/>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95303 w 195303"/>
                <a:gd name="connsiteY0" fmla="*/ 248622 h 248622"/>
                <a:gd name="connsiteX1" fmla="*/ 0 w 195303"/>
                <a:gd name="connsiteY1" fmla="*/ 0 h 248622"/>
                <a:gd name="connsiteX2" fmla="*/ 152524 w 195303"/>
                <a:gd name="connsiteY2" fmla="*/ 125870 h 248622"/>
                <a:gd name="connsiteX3" fmla="*/ 195303 w 195303"/>
                <a:gd name="connsiteY3" fmla="*/ 248622 h 248622"/>
              </a:gdLst>
              <a:ahLst/>
              <a:cxnLst>
                <a:cxn ang="0">
                  <a:pos x="connsiteX0" y="connsiteY0"/>
                </a:cxn>
                <a:cxn ang="0">
                  <a:pos x="connsiteX1" y="connsiteY1"/>
                </a:cxn>
                <a:cxn ang="0">
                  <a:pos x="connsiteX2" y="connsiteY2"/>
                </a:cxn>
                <a:cxn ang="0">
                  <a:pos x="connsiteX3" y="connsiteY3"/>
                </a:cxn>
              </a:cxnLst>
              <a:rect l="l" t="t" r="r" b="b"/>
              <a:pathLst>
                <a:path w="195303" h="248622">
                  <a:moveTo>
                    <a:pt x="195303" y="248622"/>
                  </a:moveTo>
                  <a:lnTo>
                    <a:pt x="0" y="0"/>
                  </a:lnTo>
                  <a:lnTo>
                    <a:pt x="152524" y="125870"/>
                  </a:lnTo>
                  <a:lnTo>
                    <a:pt x="195303" y="248622"/>
                  </a:lnTo>
                  <a:close/>
                </a:path>
              </a:pathLst>
            </a:cu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81" name="Right Triangle 7">
              <a:extLst>
                <a:ext uri="{FF2B5EF4-FFF2-40B4-BE49-F238E27FC236}">
                  <a16:creationId xmlns:a16="http://schemas.microsoft.com/office/drawing/2014/main" id="{CA8F5E18-EA10-4B8B-84FB-34CD6D109866}"/>
                </a:ext>
              </a:extLst>
            </p:cNvPr>
            <p:cNvSpPr/>
            <p:nvPr/>
          </p:nvSpPr>
          <p:spPr>
            <a:xfrm rot="9064593" flipH="1">
              <a:off x="6403363" y="3750557"/>
              <a:ext cx="115549" cy="300577"/>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40496 w 140496"/>
                <a:gd name="connsiteY0" fmla="*/ 298833 h 298833"/>
                <a:gd name="connsiteX1" fmla="*/ 0 w 140496"/>
                <a:gd name="connsiteY1" fmla="*/ 0 h 298833"/>
                <a:gd name="connsiteX2" fmla="*/ 95307 w 140496"/>
                <a:gd name="connsiteY2" fmla="*/ 171720 h 298833"/>
                <a:gd name="connsiteX3" fmla="*/ 140496 w 140496"/>
                <a:gd name="connsiteY3" fmla="*/ 298833 h 298833"/>
                <a:gd name="connsiteX0" fmla="*/ 0 w 100400"/>
                <a:gd name="connsiteY0" fmla="*/ 256875 h 256875"/>
                <a:gd name="connsiteX1" fmla="*/ 5093 w 100400"/>
                <a:gd name="connsiteY1" fmla="*/ 0 h 256875"/>
                <a:gd name="connsiteX2" fmla="*/ 100400 w 100400"/>
                <a:gd name="connsiteY2" fmla="*/ 171720 h 256875"/>
                <a:gd name="connsiteX3" fmla="*/ 0 w 100400"/>
                <a:gd name="connsiteY3" fmla="*/ 256875 h 256875"/>
              </a:gdLst>
              <a:ahLst/>
              <a:cxnLst>
                <a:cxn ang="0">
                  <a:pos x="connsiteX0" y="connsiteY0"/>
                </a:cxn>
                <a:cxn ang="0">
                  <a:pos x="connsiteX1" y="connsiteY1"/>
                </a:cxn>
                <a:cxn ang="0">
                  <a:pos x="connsiteX2" y="connsiteY2"/>
                </a:cxn>
                <a:cxn ang="0">
                  <a:pos x="connsiteX3" y="connsiteY3"/>
                </a:cxn>
              </a:cxnLst>
              <a:rect l="l" t="t" r="r" b="b"/>
              <a:pathLst>
                <a:path w="100400" h="256875">
                  <a:moveTo>
                    <a:pt x="0" y="256875"/>
                  </a:moveTo>
                  <a:lnTo>
                    <a:pt x="5093" y="0"/>
                  </a:lnTo>
                  <a:lnTo>
                    <a:pt x="100400" y="171720"/>
                  </a:lnTo>
                  <a:lnTo>
                    <a:pt x="0" y="256875"/>
                  </a:lnTo>
                  <a:close/>
                </a:path>
              </a:pathLst>
            </a:cu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82" name="Text Placeholder 33">
              <a:extLst>
                <a:ext uri="{FF2B5EF4-FFF2-40B4-BE49-F238E27FC236}">
                  <a16:creationId xmlns:a16="http://schemas.microsoft.com/office/drawing/2014/main" id="{9F1FFBC4-AEBE-4B68-8BBA-6F49F13E3CAE}"/>
                </a:ext>
              </a:extLst>
            </p:cNvPr>
            <p:cNvSpPr txBox="1">
              <a:spLocks/>
            </p:cNvSpPr>
            <p:nvPr/>
          </p:nvSpPr>
          <p:spPr>
            <a:xfrm>
              <a:off x="6184241" y="5093743"/>
              <a:ext cx="719116" cy="60909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5400" b="1" i="0" u="none" strike="noStrike" kern="1200" cap="none" spc="0" normalizeH="0" baseline="0" noProof="0">
                  <a:ln>
                    <a:noFill/>
                  </a:ln>
                  <a:solidFill>
                    <a:srgbClr val="00C7F6"/>
                  </a:solidFill>
                  <a:effectLst/>
                  <a:uLnTx/>
                  <a:uFillTx/>
                  <a:latin typeface="Montserrat" pitchFamily="2" charset="77"/>
                  <a:ea typeface="Adobe Heiti Std R" panose="020B0400000000000000" pitchFamily="34" charset="-128"/>
                  <a:cs typeface="+mn-cs"/>
                </a:rPr>
                <a:t>$</a:t>
              </a:r>
            </a:p>
          </p:txBody>
        </p:sp>
      </p:grpSp>
      <p:grpSp>
        <p:nvGrpSpPr>
          <p:cNvPr id="85" name="Group 84">
            <a:extLst>
              <a:ext uri="{FF2B5EF4-FFF2-40B4-BE49-F238E27FC236}">
                <a16:creationId xmlns:a16="http://schemas.microsoft.com/office/drawing/2014/main" id="{BAB229DE-5539-41AF-A416-57CE45ED183B}"/>
              </a:ext>
            </a:extLst>
          </p:cNvPr>
          <p:cNvGrpSpPr/>
          <p:nvPr/>
        </p:nvGrpSpPr>
        <p:grpSpPr>
          <a:xfrm>
            <a:off x="3134084" y="3809446"/>
            <a:ext cx="1481498" cy="2397752"/>
            <a:chOff x="5767732" y="3718859"/>
            <a:chExt cx="1670299" cy="2703325"/>
          </a:xfrm>
        </p:grpSpPr>
        <p:grpSp>
          <p:nvGrpSpPr>
            <p:cNvPr id="86" name="Group 85">
              <a:extLst>
                <a:ext uri="{FF2B5EF4-FFF2-40B4-BE49-F238E27FC236}">
                  <a16:creationId xmlns:a16="http://schemas.microsoft.com/office/drawing/2014/main" id="{DF36100E-FD5F-4BB7-83C8-3477901E473A}"/>
                </a:ext>
              </a:extLst>
            </p:cNvPr>
            <p:cNvGrpSpPr/>
            <p:nvPr/>
          </p:nvGrpSpPr>
          <p:grpSpPr>
            <a:xfrm>
              <a:off x="5767732" y="4440188"/>
              <a:ext cx="1670299" cy="1981996"/>
              <a:chOff x="1087899" y="4611523"/>
              <a:chExt cx="1451310" cy="1693823"/>
            </a:xfrm>
          </p:grpSpPr>
          <p:sp>
            <p:nvSpPr>
              <p:cNvPr id="93" name="Freeform 43">
                <a:extLst>
                  <a:ext uri="{FF2B5EF4-FFF2-40B4-BE49-F238E27FC236}">
                    <a16:creationId xmlns:a16="http://schemas.microsoft.com/office/drawing/2014/main" id="{F2E4B560-443B-4C3C-9119-0586AD37C032}"/>
                  </a:ext>
                </a:extLst>
              </p:cNvPr>
              <p:cNvSpPr/>
              <p:nvPr/>
            </p:nvSpPr>
            <p:spPr>
              <a:xfrm>
                <a:off x="1087899" y="4611523"/>
                <a:ext cx="1408919" cy="1637602"/>
              </a:xfrm>
              <a:custGeom>
                <a:avLst/>
                <a:gdLst>
                  <a:gd name="connsiteX0" fmla="*/ 461907 w 1404934"/>
                  <a:gd name="connsiteY0" fmla="*/ 1561582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 name="connsiteX0" fmla="*/ 464264 w 1404934"/>
                  <a:gd name="connsiteY0" fmla="*/ 1564031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 name="connsiteX24" fmla="*/ 633532 w 1404934"/>
                  <a:gd name="connsiteY24"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665846 w 1404934"/>
                  <a:gd name="connsiteY11" fmla="*/ 1622274 h 1641864"/>
                  <a:gd name="connsiteX12" fmla="*/ 660377 w 1404934"/>
                  <a:gd name="connsiteY12" fmla="*/ 1624890 h 1641864"/>
                  <a:gd name="connsiteX13" fmla="*/ 710412 w 1404934"/>
                  <a:gd name="connsiteY13" fmla="*/ 1633702 h 1641864"/>
                  <a:gd name="connsiteX14" fmla="*/ 745275 w 1404934"/>
                  <a:gd name="connsiteY14" fmla="*/ 1636691 h 1641864"/>
                  <a:gd name="connsiteX15" fmla="*/ 693045 w 1404934"/>
                  <a:gd name="connsiteY15" fmla="*/ 1641864 h 1641864"/>
                  <a:gd name="connsiteX16" fmla="*/ 327 w 1404934"/>
                  <a:gd name="connsiteY16" fmla="*/ 987094 h 1641864"/>
                  <a:gd name="connsiteX17" fmla="*/ 470498 w 1404934"/>
                  <a:gd name="connsiteY17" fmla="*/ 4261 h 1641864"/>
                  <a:gd name="connsiteX18" fmla="*/ 578637 w 1404934"/>
                  <a:gd name="connsiteY18" fmla="*/ 3616 h 1641864"/>
                  <a:gd name="connsiteX19" fmla="*/ 580705 w 1404934"/>
                  <a:gd name="connsiteY19" fmla="*/ 3620 h 1641864"/>
                  <a:gd name="connsiteX20" fmla="*/ 583039 w 1404934"/>
                  <a:gd name="connsiteY20" fmla="*/ 390 h 1641864"/>
                  <a:gd name="connsiteX21" fmla="*/ 633532 w 1404934"/>
                  <a:gd name="connsiteY21"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665846 w 1404934"/>
                  <a:gd name="connsiteY11" fmla="*/ 1622274 h 1641864"/>
                  <a:gd name="connsiteX12" fmla="*/ 710412 w 1404934"/>
                  <a:gd name="connsiteY12" fmla="*/ 1633702 h 1641864"/>
                  <a:gd name="connsiteX13" fmla="*/ 745275 w 1404934"/>
                  <a:gd name="connsiteY13" fmla="*/ 1636691 h 1641864"/>
                  <a:gd name="connsiteX14" fmla="*/ 693045 w 1404934"/>
                  <a:gd name="connsiteY14" fmla="*/ 1641864 h 1641864"/>
                  <a:gd name="connsiteX15" fmla="*/ 327 w 1404934"/>
                  <a:gd name="connsiteY15" fmla="*/ 987094 h 1641864"/>
                  <a:gd name="connsiteX16" fmla="*/ 470498 w 1404934"/>
                  <a:gd name="connsiteY16" fmla="*/ 4261 h 1641864"/>
                  <a:gd name="connsiteX17" fmla="*/ 578637 w 1404934"/>
                  <a:gd name="connsiteY17" fmla="*/ 3616 h 1641864"/>
                  <a:gd name="connsiteX18" fmla="*/ 580705 w 1404934"/>
                  <a:gd name="connsiteY18" fmla="*/ 3620 h 1641864"/>
                  <a:gd name="connsiteX19" fmla="*/ 583039 w 1404934"/>
                  <a:gd name="connsiteY19" fmla="*/ 390 h 1641864"/>
                  <a:gd name="connsiteX20" fmla="*/ 633532 w 1404934"/>
                  <a:gd name="connsiteY20"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710412 w 1404934"/>
                  <a:gd name="connsiteY11" fmla="*/ 1633702 h 1641864"/>
                  <a:gd name="connsiteX12" fmla="*/ 745275 w 1404934"/>
                  <a:gd name="connsiteY12" fmla="*/ 1636691 h 1641864"/>
                  <a:gd name="connsiteX13" fmla="*/ 693045 w 1404934"/>
                  <a:gd name="connsiteY13" fmla="*/ 1641864 h 1641864"/>
                  <a:gd name="connsiteX14" fmla="*/ 327 w 1404934"/>
                  <a:gd name="connsiteY14" fmla="*/ 987094 h 1641864"/>
                  <a:gd name="connsiteX15" fmla="*/ 470498 w 1404934"/>
                  <a:gd name="connsiteY15" fmla="*/ 4261 h 1641864"/>
                  <a:gd name="connsiteX16" fmla="*/ 578637 w 1404934"/>
                  <a:gd name="connsiteY16" fmla="*/ 3616 h 1641864"/>
                  <a:gd name="connsiteX17" fmla="*/ 580705 w 1404934"/>
                  <a:gd name="connsiteY17" fmla="*/ 3620 h 1641864"/>
                  <a:gd name="connsiteX18" fmla="*/ 583039 w 1404934"/>
                  <a:gd name="connsiteY18" fmla="*/ 390 h 1641864"/>
                  <a:gd name="connsiteX19" fmla="*/ 633532 w 1404934"/>
                  <a:gd name="connsiteY19"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745275 w 1404934"/>
                  <a:gd name="connsiteY11" fmla="*/ 1636691 h 1641864"/>
                  <a:gd name="connsiteX12" fmla="*/ 693045 w 1404934"/>
                  <a:gd name="connsiteY12" fmla="*/ 1641864 h 1641864"/>
                  <a:gd name="connsiteX13" fmla="*/ 327 w 1404934"/>
                  <a:gd name="connsiteY13" fmla="*/ 987094 h 1641864"/>
                  <a:gd name="connsiteX14" fmla="*/ 470498 w 1404934"/>
                  <a:gd name="connsiteY14" fmla="*/ 4261 h 1641864"/>
                  <a:gd name="connsiteX15" fmla="*/ 578637 w 1404934"/>
                  <a:gd name="connsiteY15" fmla="*/ 3616 h 1641864"/>
                  <a:gd name="connsiteX16" fmla="*/ 580705 w 1404934"/>
                  <a:gd name="connsiteY16" fmla="*/ 3620 h 1641864"/>
                  <a:gd name="connsiteX17" fmla="*/ 583039 w 1404934"/>
                  <a:gd name="connsiteY17" fmla="*/ 390 h 1641864"/>
                  <a:gd name="connsiteX18" fmla="*/ 633532 w 1404934"/>
                  <a:gd name="connsiteY18"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45275 w 1404934"/>
                  <a:gd name="connsiteY10" fmla="*/ 1636691 h 1641864"/>
                  <a:gd name="connsiteX11" fmla="*/ 693045 w 1404934"/>
                  <a:gd name="connsiteY11" fmla="*/ 1641864 h 1641864"/>
                  <a:gd name="connsiteX12" fmla="*/ 327 w 1404934"/>
                  <a:gd name="connsiteY12" fmla="*/ 987094 h 1641864"/>
                  <a:gd name="connsiteX13" fmla="*/ 470498 w 1404934"/>
                  <a:gd name="connsiteY13" fmla="*/ 4261 h 1641864"/>
                  <a:gd name="connsiteX14" fmla="*/ 578637 w 1404934"/>
                  <a:gd name="connsiteY14" fmla="*/ 3616 h 1641864"/>
                  <a:gd name="connsiteX15" fmla="*/ 580705 w 1404934"/>
                  <a:gd name="connsiteY15" fmla="*/ 3620 h 1641864"/>
                  <a:gd name="connsiteX16" fmla="*/ 583039 w 1404934"/>
                  <a:gd name="connsiteY16" fmla="*/ 390 h 1641864"/>
                  <a:gd name="connsiteX17" fmla="*/ 633532 w 1404934"/>
                  <a:gd name="connsiteY17"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45275 w 1404934"/>
                  <a:gd name="connsiteY10" fmla="*/ 1636691 h 1641864"/>
                  <a:gd name="connsiteX11" fmla="*/ 693045 w 1404934"/>
                  <a:gd name="connsiteY11" fmla="*/ 1641864 h 1641864"/>
                  <a:gd name="connsiteX12" fmla="*/ 327 w 1404934"/>
                  <a:gd name="connsiteY12" fmla="*/ 987094 h 1641864"/>
                  <a:gd name="connsiteX13" fmla="*/ 470498 w 1404934"/>
                  <a:gd name="connsiteY13" fmla="*/ 4261 h 1641864"/>
                  <a:gd name="connsiteX14" fmla="*/ 578637 w 1404934"/>
                  <a:gd name="connsiteY14" fmla="*/ 3616 h 1641864"/>
                  <a:gd name="connsiteX15" fmla="*/ 580705 w 1404934"/>
                  <a:gd name="connsiteY15" fmla="*/ 3620 h 1641864"/>
                  <a:gd name="connsiteX16" fmla="*/ 633532 w 1404934"/>
                  <a:gd name="connsiteY16" fmla="*/ 0 h 1641864"/>
                  <a:gd name="connsiteX0" fmla="*/ 580705 w 1404934"/>
                  <a:gd name="connsiteY0" fmla="*/ 3531 h 1641775"/>
                  <a:gd name="connsiteX1" fmla="*/ 642264 w 1404934"/>
                  <a:gd name="connsiteY1" fmla="*/ 0 h 1641775"/>
                  <a:gd name="connsiteX2" fmla="*/ 859611 w 1404934"/>
                  <a:gd name="connsiteY2" fmla="*/ 4838 h 1641775"/>
                  <a:gd name="connsiteX3" fmla="*/ 869679 w 1404934"/>
                  <a:gd name="connsiteY3" fmla="*/ 4760 h 1641775"/>
                  <a:gd name="connsiteX4" fmla="*/ 888124 w 1404934"/>
                  <a:gd name="connsiteY4" fmla="*/ 4946 h 1641775"/>
                  <a:gd name="connsiteX5" fmla="*/ 920629 w 1404934"/>
                  <a:gd name="connsiteY5" fmla="*/ 5008 h 1641775"/>
                  <a:gd name="connsiteX6" fmla="*/ 1028230 w 1404934"/>
                  <a:gd name="connsiteY6" fmla="*/ 154843 h 1641775"/>
                  <a:gd name="connsiteX7" fmla="*/ 1403068 w 1404934"/>
                  <a:gd name="connsiteY7" fmla="*/ 1060953 h 1641775"/>
                  <a:gd name="connsiteX8" fmla="*/ 817301 w 1404934"/>
                  <a:gd name="connsiteY8" fmla="*/ 1625598 h 1641775"/>
                  <a:gd name="connsiteX9" fmla="*/ 745274 w 1404934"/>
                  <a:gd name="connsiteY9" fmla="*/ 1632731 h 1641775"/>
                  <a:gd name="connsiteX10" fmla="*/ 745275 w 1404934"/>
                  <a:gd name="connsiteY10" fmla="*/ 1636602 h 1641775"/>
                  <a:gd name="connsiteX11" fmla="*/ 693045 w 1404934"/>
                  <a:gd name="connsiteY11" fmla="*/ 1641775 h 1641775"/>
                  <a:gd name="connsiteX12" fmla="*/ 327 w 1404934"/>
                  <a:gd name="connsiteY12" fmla="*/ 987005 h 1641775"/>
                  <a:gd name="connsiteX13" fmla="*/ 470498 w 1404934"/>
                  <a:gd name="connsiteY13" fmla="*/ 4172 h 1641775"/>
                  <a:gd name="connsiteX14" fmla="*/ 578637 w 1404934"/>
                  <a:gd name="connsiteY14" fmla="*/ 3527 h 1641775"/>
                  <a:gd name="connsiteX15" fmla="*/ 580705 w 1404934"/>
                  <a:gd name="connsiteY15" fmla="*/ 3531 h 1641775"/>
                  <a:gd name="connsiteX0" fmla="*/ 580705 w 1404934"/>
                  <a:gd name="connsiteY0" fmla="*/ 4 h 1638248"/>
                  <a:gd name="connsiteX1" fmla="*/ 859611 w 1404934"/>
                  <a:gd name="connsiteY1" fmla="*/ 1311 h 1638248"/>
                  <a:gd name="connsiteX2" fmla="*/ 869679 w 1404934"/>
                  <a:gd name="connsiteY2" fmla="*/ 1233 h 1638248"/>
                  <a:gd name="connsiteX3" fmla="*/ 888124 w 1404934"/>
                  <a:gd name="connsiteY3" fmla="*/ 1419 h 1638248"/>
                  <a:gd name="connsiteX4" fmla="*/ 920629 w 1404934"/>
                  <a:gd name="connsiteY4" fmla="*/ 1481 h 1638248"/>
                  <a:gd name="connsiteX5" fmla="*/ 1028230 w 1404934"/>
                  <a:gd name="connsiteY5" fmla="*/ 151316 h 1638248"/>
                  <a:gd name="connsiteX6" fmla="*/ 1403068 w 1404934"/>
                  <a:gd name="connsiteY6" fmla="*/ 1057426 h 1638248"/>
                  <a:gd name="connsiteX7" fmla="*/ 817301 w 1404934"/>
                  <a:gd name="connsiteY7" fmla="*/ 1622071 h 1638248"/>
                  <a:gd name="connsiteX8" fmla="*/ 745274 w 1404934"/>
                  <a:gd name="connsiteY8" fmla="*/ 1629204 h 1638248"/>
                  <a:gd name="connsiteX9" fmla="*/ 745275 w 1404934"/>
                  <a:gd name="connsiteY9" fmla="*/ 1633075 h 1638248"/>
                  <a:gd name="connsiteX10" fmla="*/ 693045 w 1404934"/>
                  <a:gd name="connsiteY10" fmla="*/ 1638248 h 1638248"/>
                  <a:gd name="connsiteX11" fmla="*/ 327 w 1404934"/>
                  <a:gd name="connsiteY11" fmla="*/ 983478 h 1638248"/>
                  <a:gd name="connsiteX12" fmla="*/ 470498 w 1404934"/>
                  <a:gd name="connsiteY12" fmla="*/ 645 h 1638248"/>
                  <a:gd name="connsiteX13" fmla="*/ 578637 w 1404934"/>
                  <a:gd name="connsiteY13" fmla="*/ 0 h 1638248"/>
                  <a:gd name="connsiteX14" fmla="*/ 580705 w 1404934"/>
                  <a:gd name="connsiteY14" fmla="*/ 4 h 1638248"/>
                  <a:gd name="connsiteX0" fmla="*/ 578637 w 1404934"/>
                  <a:gd name="connsiteY0" fmla="*/ 0 h 1638248"/>
                  <a:gd name="connsiteX1" fmla="*/ 859611 w 1404934"/>
                  <a:gd name="connsiteY1" fmla="*/ 1311 h 1638248"/>
                  <a:gd name="connsiteX2" fmla="*/ 869679 w 1404934"/>
                  <a:gd name="connsiteY2" fmla="*/ 1233 h 1638248"/>
                  <a:gd name="connsiteX3" fmla="*/ 888124 w 1404934"/>
                  <a:gd name="connsiteY3" fmla="*/ 1419 h 1638248"/>
                  <a:gd name="connsiteX4" fmla="*/ 920629 w 1404934"/>
                  <a:gd name="connsiteY4" fmla="*/ 1481 h 1638248"/>
                  <a:gd name="connsiteX5" fmla="*/ 1028230 w 1404934"/>
                  <a:gd name="connsiteY5" fmla="*/ 151316 h 1638248"/>
                  <a:gd name="connsiteX6" fmla="*/ 1403068 w 1404934"/>
                  <a:gd name="connsiteY6" fmla="*/ 1057426 h 1638248"/>
                  <a:gd name="connsiteX7" fmla="*/ 817301 w 1404934"/>
                  <a:gd name="connsiteY7" fmla="*/ 1622071 h 1638248"/>
                  <a:gd name="connsiteX8" fmla="*/ 745274 w 1404934"/>
                  <a:gd name="connsiteY8" fmla="*/ 1629204 h 1638248"/>
                  <a:gd name="connsiteX9" fmla="*/ 745275 w 1404934"/>
                  <a:gd name="connsiteY9" fmla="*/ 1633075 h 1638248"/>
                  <a:gd name="connsiteX10" fmla="*/ 693045 w 1404934"/>
                  <a:gd name="connsiteY10" fmla="*/ 1638248 h 1638248"/>
                  <a:gd name="connsiteX11" fmla="*/ 327 w 1404934"/>
                  <a:gd name="connsiteY11" fmla="*/ 983478 h 1638248"/>
                  <a:gd name="connsiteX12" fmla="*/ 470498 w 1404934"/>
                  <a:gd name="connsiteY12" fmla="*/ 645 h 1638248"/>
                  <a:gd name="connsiteX13" fmla="*/ 578637 w 1404934"/>
                  <a:gd name="connsiteY13" fmla="*/ 0 h 1638248"/>
                  <a:gd name="connsiteX0" fmla="*/ 470498 w 1404934"/>
                  <a:gd name="connsiteY0" fmla="*/ 0 h 1637603"/>
                  <a:gd name="connsiteX1" fmla="*/ 859611 w 1404934"/>
                  <a:gd name="connsiteY1" fmla="*/ 666 h 1637603"/>
                  <a:gd name="connsiteX2" fmla="*/ 869679 w 1404934"/>
                  <a:gd name="connsiteY2" fmla="*/ 588 h 1637603"/>
                  <a:gd name="connsiteX3" fmla="*/ 888124 w 1404934"/>
                  <a:gd name="connsiteY3" fmla="*/ 774 h 1637603"/>
                  <a:gd name="connsiteX4" fmla="*/ 920629 w 1404934"/>
                  <a:gd name="connsiteY4" fmla="*/ 836 h 1637603"/>
                  <a:gd name="connsiteX5" fmla="*/ 1028230 w 1404934"/>
                  <a:gd name="connsiteY5" fmla="*/ 150671 h 1637603"/>
                  <a:gd name="connsiteX6" fmla="*/ 1403068 w 1404934"/>
                  <a:gd name="connsiteY6" fmla="*/ 1056781 h 1637603"/>
                  <a:gd name="connsiteX7" fmla="*/ 817301 w 1404934"/>
                  <a:gd name="connsiteY7" fmla="*/ 1621426 h 1637603"/>
                  <a:gd name="connsiteX8" fmla="*/ 745274 w 1404934"/>
                  <a:gd name="connsiteY8" fmla="*/ 1628559 h 1637603"/>
                  <a:gd name="connsiteX9" fmla="*/ 745275 w 1404934"/>
                  <a:gd name="connsiteY9" fmla="*/ 1632430 h 1637603"/>
                  <a:gd name="connsiteX10" fmla="*/ 693045 w 1404934"/>
                  <a:gd name="connsiteY10" fmla="*/ 1637603 h 1637603"/>
                  <a:gd name="connsiteX11" fmla="*/ 327 w 1404934"/>
                  <a:gd name="connsiteY11" fmla="*/ 982833 h 1637603"/>
                  <a:gd name="connsiteX12" fmla="*/ 470498 w 1404934"/>
                  <a:gd name="connsiteY12" fmla="*/ 0 h 1637603"/>
                  <a:gd name="connsiteX0" fmla="*/ 470498 w 1404934"/>
                  <a:gd name="connsiteY0" fmla="*/ 0 h 1637603"/>
                  <a:gd name="connsiteX1" fmla="*/ 859611 w 1404934"/>
                  <a:gd name="connsiteY1" fmla="*/ 666 h 1637603"/>
                  <a:gd name="connsiteX2" fmla="*/ 888124 w 1404934"/>
                  <a:gd name="connsiteY2" fmla="*/ 774 h 1637603"/>
                  <a:gd name="connsiteX3" fmla="*/ 920629 w 1404934"/>
                  <a:gd name="connsiteY3" fmla="*/ 836 h 1637603"/>
                  <a:gd name="connsiteX4" fmla="*/ 1028230 w 1404934"/>
                  <a:gd name="connsiteY4" fmla="*/ 150671 h 1637603"/>
                  <a:gd name="connsiteX5" fmla="*/ 1403068 w 1404934"/>
                  <a:gd name="connsiteY5" fmla="*/ 1056781 h 1637603"/>
                  <a:gd name="connsiteX6" fmla="*/ 817301 w 1404934"/>
                  <a:gd name="connsiteY6" fmla="*/ 1621426 h 1637603"/>
                  <a:gd name="connsiteX7" fmla="*/ 745274 w 1404934"/>
                  <a:gd name="connsiteY7" fmla="*/ 1628559 h 1637603"/>
                  <a:gd name="connsiteX8" fmla="*/ 745275 w 1404934"/>
                  <a:gd name="connsiteY8" fmla="*/ 1632430 h 1637603"/>
                  <a:gd name="connsiteX9" fmla="*/ 693045 w 1404934"/>
                  <a:gd name="connsiteY9" fmla="*/ 1637603 h 1637603"/>
                  <a:gd name="connsiteX10" fmla="*/ 327 w 1404934"/>
                  <a:gd name="connsiteY10" fmla="*/ 982833 h 1637603"/>
                  <a:gd name="connsiteX11" fmla="*/ 470498 w 1404934"/>
                  <a:gd name="connsiteY11" fmla="*/ 0 h 1637603"/>
                  <a:gd name="connsiteX0" fmla="*/ 470498 w 1404934"/>
                  <a:gd name="connsiteY0" fmla="*/ 0 h 1637603"/>
                  <a:gd name="connsiteX1" fmla="*/ 888124 w 1404934"/>
                  <a:gd name="connsiteY1" fmla="*/ 774 h 1637603"/>
                  <a:gd name="connsiteX2" fmla="*/ 920629 w 1404934"/>
                  <a:gd name="connsiteY2" fmla="*/ 836 h 1637603"/>
                  <a:gd name="connsiteX3" fmla="*/ 1028230 w 1404934"/>
                  <a:gd name="connsiteY3" fmla="*/ 150671 h 1637603"/>
                  <a:gd name="connsiteX4" fmla="*/ 1403068 w 1404934"/>
                  <a:gd name="connsiteY4" fmla="*/ 1056781 h 1637603"/>
                  <a:gd name="connsiteX5" fmla="*/ 817301 w 1404934"/>
                  <a:gd name="connsiteY5" fmla="*/ 1621426 h 1637603"/>
                  <a:gd name="connsiteX6" fmla="*/ 745274 w 1404934"/>
                  <a:gd name="connsiteY6" fmla="*/ 1628559 h 1637603"/>
                  <a:gd name="connsiteX7" fmla="*/ 745275 w 1404934"/>
                  <a:gd name="connsiteY7" fmla="*/ 1632430 h 1637603"/>
                  <a:gd name="connsiteX8" fmla="*/ 693045 w 1404934"/>
                  <a:gd name="connsiteY8" fmla="*/ 1637603 h 1637603"/>
                  <a:gd name="connsiteX9" fmla="*/ 327 w 1404934"/>
                  <a:gd name="connsiteY9" fmla="*/ 982833 h 1637603"/>
                  <a:gd name="connsiteX10" fmla="*/ 470498 w 1404934"/>
                  <a:gd name="connsiteY10" fmla="*/ 0 h 1637603"/>
                  <a:gd name="connsiteX0" fmla="*/ 470498 w 1404934"/>
                  <a:gd name="connsiteY0" fmla="*/ 0 h 1637603"/>
                  <a:gd name="connsiteX1" fmla="*/ 920629 w 1404934"/>
                  <a:gd name="connsiteY1" fmla="*/ 836 h 1637603"/>
                  <a:gd name="connsiteX2" fmla="*/ 1028230 w 1404934"/>
                  <a:gd name="connsiteY2" fmla="*/ 150671 h 1637603"/>
                  <a:gd name="connsiteX3" fmla="*/ 1403068 w 1404934"/>
                  <a:gd name="connsiteY3" fmla="*/ 1056781 h 1637603"/>
                  <a:gd name="connsiteX4" fmla="*/ 817301 w 1404934"/>
                  <a:gd name="connsiteY4" fmla="*/ 1621426 h 1637603"/>
                  <a:gd name="connsiteX5" fmla="*/ 745274 w 1404934"/>
                  <a:gd name="connsiteY5" fmla="*/ 1628559 h 1637603"/>
                  <a:gd name="connsiteX6" fmla="*/ 745275 w 1404934"/>
                  <a:gd name="connsiteY6" fmla="*/ 1632430 h 1637603"/>
                  <a:gd name="connsiteX7" fmla="*/ 693045 w 1404934"/>
                  <a:gd name="connsiteY7" fmla="*/ 1637603 h 1637603"/>
                  <a:gd name="connsiteX8" fmla="*/ 327 w 1404934"/>
                  <a:gd name="connsiteY8" fmla="*/ 982833 h 1637603"/>
                  <a:gd name="connsiteX9" fmla="*/ 470498 w 1404934"/>
                  <a:gd name="connsiteY9" fmla="*/ 0 h 1637603"/>
                  <a:gd name="connsiteX0" fmla="*/ 470498 w 1404934"/>
                  <a:gd name="connsiteY0" fmla="*/ 0 h 1683754"/>
                  <a:gd name="connsiteX1" fmla="*/ 920629 w 1404934"/>
                  <a:gd name="connsiteY1" fmla="*/ 836 h 1683754"/>
                  <a:gd name="connsiteX2" fmla="*/ 1028230 w 1404934"/>
                  <a:gd name="connsiteY2" fmla="*/ 150671 h 1683754"/>
                  <a:gd name="connsiteX3" fmla="*/ 1403068 w 1404934"/>
                  <a:gd name="connsiteY3" fmla="*/ 1056781 h 1683754"/>
                  <a:gd name="connsiteX4" fmla="*/ 817301 w 1404934"/>
                  <a:gd name="connsiteY4" fmla="*/ 1621426 h 1683754"/>
                  <a:gd name="connsiteX5" fmla="*/ 745274 w 1404934"/>
                  <a:gd name="connsiteY5" fmla="*/ 1628559 h 1683754"/>
                  <a:gd name="connsiteX6" fmla="*/ 693045 w 1404934"/>
                  <a:gd name="connsiteY6" fmla="*/ 1637603 h 1683754"/>
                  <a:gd name="connsiteX7" fmla="*/ 327 w 1404934"/>
                  <a:gd name="connsiteY7" fmla="*/ 982833 h 1683754"/>
                  <a:gd name="connsiteX8" fmla="*/ 470498 w 1404934"/>
                  <a:gd name="connsiteY8" fmla="*/ 0 h 1683754"/>
                  <a:gd name="connsiteX0" fmla="*/ 470498 w 1404934"/>
                  <a:gd name="connsiteY0" fmla="*/ 0 h 1637603"/>
                  <a:gd name="connsiteX1" fmla="*/ 920629 w 1404934"/>
                  <a:gd name="connsiteY1" fmla="*/ 836 h 1637603"/>
                  <a:gd name="connsiteX2" fmla="*/ 1028230 w 1404934"/>
                  <a:gd name="connsiteY2" fmla="*/ 150671 h 1637603"/>
                  <a:gd name="connsiteX3" fmla="*/ 1403068 w 1404934"/>
                  <a:gd name="connsiteY3" fmla="*/ 1056781 h 1637603"/>
                  <a:gd name="connsiteX4" fmla="*/ 817301 w 1404934"/>
                  <a:gd name="connsiteY4" fmla="*/ 1621426 h 1637603"/>
                  <a:gd name="connsiteX5" fmla="*/ 693045 w 1404934"/>
                  <a:gd name="connsiteY5" fmla="*/ 1637603 h 1637603"/>
                  <a:gd name="connsiteX6" fmla="*/ 327 w 1404934"/>
                  <a:gd name="connsiteY6" fmla="*/ 982833 h 1637603"/>
                  <a:gd name="connsiteX7" fmla="*/ 470498 w 1404934"/>
                  <a:gd name="connsiteY7" fmla="*/ 0 h 1637603"/>
                  <a:gd name="connsiteX0" fmla="*/ 470498 w 1412889"/>
                  <a:gd name="connsiteY0" fmla="*/ 0 h 1637923"/>
                  <a:gd name="connsiteX1" fmla="*/ 920629 w 1412889"/>
                  <a:gd name="connsiteY1" fmla="*/ 836 h 1637923"/>
                  <a:gd name="connsiteX2" fmla="*/ 1028230 w 1412889"/>
                  <a:gd name="connsiteY2" fmla="*/ 150671 h 1637923"/>
                  <a:gd name="connsiteX3" fmla="*/ 1403068 w 1412889"/>
                  <a:gd name="connsiteY3" fmla="*/ 1056781 h 1637923"/>
                  <a:gd name="connsiteX4" fmla="*/ 693045 w 1412889"/>
                  <a:gd name="connsiteY4" fmla="*/ 1637603 h 1637923"/>
                  <a:gd name="connsiteX5" fmla="*/ 327 w 1412889"/>
                  <a:gd name="connsiteY5" fmla="*/ 982833 h 1637923"/>
                  <a:gd name="connsiteX6" fmla="*/ 470498 w 1412889"/>
                  <a:gd name="connsiteY6" fmla="*/ 0 h 1637923"/>
                  <a:gd name="connsiteX0" fmla="*/ 470498 w 1412889"/>
                  <a:gd name="connsiteY0" fmla="*/ 0 h 1637603"/>
                  <a:gd name="connsiteX1" fmla="*/ 920629 w 1412889"/>
                  <a:gd name="connsiteY1" fmla="*/ 836 h 1637603"/>
                  <a:gd name="connsiteX2" fmla="*/ 1028230 w 1412889"/>
                  <a:gd name="connsiteY2" fmla="*/ 150671 h 1637603"/>
                  <a:gd name="connsiteX3" fmla="*/ 1403068 w 1412889"/>
                  <a:gd name="connsiteY3" fmla="*/ 1056781 h 1637603"/>
                  <a:gd name="connsiteX4" fmla="*/ 693045 w 1412889"/>
                  <a:gd name="connsiteY4" fmla="*/ 1637603 h 1637603"/>
                  <a:gd name="connsiteX5" fmla="*/ 327 w 1412889"/>
                  <a:gd name="connsiteY5" fmla="*/ 982833 h 1637603"/>
                  <a:gd name="connsiteX6" fmla="*/ 470498 w 1412889"/>
                  <a:gd name="connsiteY6" fmla="*/ 0 h 1637603"/>
                  <a:gd name="connsiteX0" fmla="*/ 470498 w 1412889"/>
                  <a:gd name="connsiteY0" fmla="*/ 0 h 1637603"/>
                  <a:gd name="connsiteX1" fmla="*/ 920629 w 1412889"/>
                  <a:gd name="connsiteY1" fmla="*/ 836 h 1637603"/>
                  <a:gd name="connsiteX2" fmla="*/ 1028230 w 1412889"/>
                  <a:gd name="connsiteY2" fmla="*/ 150671 h 1637603"/>
                  <a:gd name="connsiteX3" fmla="*/ 1403068 w 1412889"/>
                  <a:gd name="connsiteY3" fmla="*/ 1056781 h 1637603"/>
                  <a:gd name="connsiteX4" fmla="*/ 693045 w 1412889"/>
                  <a:gd name="connsiteY4" fmla="*/ 1637603 h 1637603"/>
                  <a:gd name="connsiteX5" fmla="*/ 327 w 1412889"/>
                  <a:gd name="connsiteY5" fmla="*/ 982833 h 1637603"/>
                  <a:gd name="connsiteX6" fmla="*/ 470498 w 1412889"/>
                  <a:gd name="connsiteY6" fmla="*/ 0 h 1637603"/>
                  <a:gd name="connsiteX0" fmla="*/ 470498 w 1408919"/>
                  <a:gd name="connsiteY0" fmla="*/ 0 h 1637603"/>
                  <a:gd name="connsiteX1" fmla="*/ 920629 w 1408919"/>
                  <a:gd name="connsiteY1" fmla="*/ 836 h 1637603"/>
                  <a:gd name="connsiteX2" fmla="*/ 1028230 w 1408919"/>
                  <a:gd name="connsiteY2" fmla="*/ 150671 h 1637603"/>
                  <a:gd name="connsiteX3" fmla="*/ 1403068 w 1408919"/>
                  <a:gd name="connsiteY3" fmla="*/ 1056781 h 1637603"/>
                  <a:gd name="connsiteX4" fmla="*/ 693045 w 1408919"/>
                  <a:gd name="connsiteY4" fmla="*/ 1637603 h 1637603"/>
                  <a:gd name="connsiteX5" fmla="*/ 327 w 1408919"/>
                  <a:gd name="connsiteY5" fmla="*/ 982833 h 1637603"/>
                  <a:gd name="connsiteX6" fmla="*/ 470498 w 1408919"/>
                  <a:gd name="connsiteY6" fmla="*/ 0 h 16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919" h="1637603">
                    <a:moveTo>
                      <a:pt x="470498" y="0"/>
                    </a:moveTo>
                    <a:lnTo>
                      <a:pt x="920629" y="836"/>
                    </a:lnTo>
                    <a:lnTo>
                      <a:pt x="1028230" y="150671"/>
                    </a:lnTo>
                    <a:cubicBezTo>
                      <a:pt x="1268780" y="492095"/>
                      <a:pt x="1443594" y="808959"/>
                      <a:pt x="1403068" y="1056781"/>
                    </a:cubicBezTo>
                    <a:cubicBezTo>
                      <a:pt x="1362542" y="1304603"/>
                      <a:pt x="1181447" y="1607687"/>
                      <a:pt x="693045" y="1637603"/>
                    </a:cubicBezTo>
                    <a:cubicBezTo>
                      <a:pt x="461599" y="1626977"/>
                      <a:pt x="25694" y="1544153"/>
                      <a:pt x="327" y="982833"/>
                    </a:cubicBezTo>
                    <a:cubicBezTo>
                      <a:pt x="-10973" y="548122"/>
                      <a:pt x="272795" y="288164"/>
                      <a:pt x="470498" y="0"/>
                    </a:cubicBezTo>
                    <a:close/>
                  </a:path>
                </a:pathLst>
              </a:cu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94" name="Freeform 44">
                <a:extLst>
                  <a:ext uri="{FF2B5EF4-FFF2-40B4-BE49-F238E27FC236}">
                    <a16:creationId xmlns:a16="http://schemas.microsoft.com/office/drawing/2014/main" id="{80C3D5F1-5784-4B04-AF6A-8802141D36DB}"/>
                  </a:ext>
                </a:extLst>
              </p:cNvPr>
              <p:cNvSpPr/>
              <p:nvPr/>
            </p:nvSpPr>
            <p:spPr>
              <a:xfrm rot="17518257">
                <a:off x="1254293" y="5020430"/>
                <a:ext cx="1599546" cy="970286"/>
              </a:xfrm>
              <a:custGeom>
                <a:avLst/>
                <a:gdLst>
                  <a:gd name="connsiteX0" fmla="*/ 1617639 w 1617639"/>
                  <a:gd name="connsiteY0" fmla="*/ 103706 h 970286"/>
                  <a:gd name="connsiteX1" fmla="*/ 818462 w 1617639"/>
                  <a:gd name="connsiteY1" fmla="*/ 946838 h 970286"/>
                  <a:gd name="connsiteX2" fmla="*/ 17768 w 1617639"/>
                  <a:gd name="connsiteY2" fmla="*/ 504238 h 970286"/>
                  <a:gd name="connsiteX3" fmla="*/ 0 w 1617639"/>
                  <a:gd name="connsiteY3" fmla="*/ 446371 h 970286"/>
                  <a:gd name="connsiteX4" fmla="*/ 33562 w 1617639"/>
                  <a:gd name="connsiteY4" fmla="*/ 510498 h 970286"/>
                  <a:gd name="connsiteX5" fmla="*/ 776356 w 1617639"/>
                  <a:gd name="connsiteY5" fmla="*/ 842469 h 970286"/>
                  <a:gd name="connsiteX6" fmla="*/ 1476418 w 1617639"/>
                  <a:gd name="connsiteY6" fmla="*/ 155845 h 970286"/>
                  <a:gd name="connsiteX7" fmla="*/ 1575113 w 1617639"/>
                  <a:gd name="connsiteY7" fmla="*/ 0 h 970286"/>
                  <a:gd name="connsiteX8" fmla="*/ 1576582 w 1617639"/>
                  <a:gd name="connsiteY8" fmla="*/ 3662 h 970286"/>
                  <a:gd name="connsiteX9" fmla="*/ 1617639 w 1617639"/>
                  <a:gd name="connsiteY9" fmla="*/ 103706 h 9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639" h="970286">
                    <a:moveTo>
                      <a:pt x="1617639" y="103706"/>
                    </a:moveTo>
                    <a:cubicBezTo>
                      <a:pt x="1347232" y="537049"/>
                      <a:pt x="1132028" y="845983"/>
                      <a:pt x="818462" y="946838"/>
                    </a:cubicBezTo>
                    <a:cubicBezTo>
                      <a:pt x="504896" y="1047693"/>
                      <a:pt x="144395" y="808907"/>
                      <a:pt x="17768" y="504238"/>
                    </a:cubicBezTo>
                    <a:lnTo>
                      <a:pt x="0" y="446371"/>
                    </a:lnTo>
                    <a:lnTo>
                      <a:pt x="33562" y="510498"/>
                    </a:lnTo>
                    <a:cubicBezTo>
                      <a:pt x="191681" y="758928"/>
                      <a:pt x="501986" y="930717"/>
                      <a:pt x="776356" y="842469"/>
                    </a:cubicBezTo>
                    <a:cubicBezTo>
                      <a:pt x="1050726" y="754221"/>
                      <a:pt x="1249788" y="506663"/>
                      <a:pt x="1476418" y="155845"/>
                    </a:cubicBezTo>
                    <a:lnTo>
                      <a:pt x="1575113" y="0"/>
                    </a:lnTo>
                    <a:lnTo>
                      <a:pt x="1576582" y="3662"/>
                    </a:lnTo>
                    <a:cubicBezTo>
                      <a:pt x="1587014" y="29435"/>
                      <a:pt x="1600374" y="62025"/>
                      <a:pt x="1617639" y="103706"/>
                    </a:cubicBezTo>
                    <a:close/>
                  </a:path>
                </a:pathLst>
              </a:cu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grpSp>
        <p:sp>
          <p:nvSpPr>
            <p:cNvPr id="87" name="Freeform 37">
              <a:extLst>
                <a:ext uri="{FF2B5EF4-FFF2-40B4-BE49-F238E27FC236}">
                  <a16:creationId xmlns:a16="http://schemas.microsoft.com/office/drawing/2014/main" id="{10051338-AB76-4344-AFC7-D146704AB69F}"/>
                </a:ext>
              </a:extLst>
            </p:cNvPr>
            <p:cNvSpPr/>
            <p:nvPr/>
          </p:nvSpPr>
          <p:spPr>
            <a:xfrm>
              <a:off x="6307089" y="4067153"/>
              <a:ext cx="985099" cy="443126"/>
            </a:xfrm>
            <a:custGeom>
              <a:avLst/>
              <a:gdLst>
                <a:gd name="connsiteX0" fmla="*/ 0 w 813575"/>
                <a:gd name="connsiteY0" fmla="*/ 227668 h 359952"/>
                <a:gd name="connsiteX1" fmla="*/ 0 w 813575"/>
                <a:gd name="connsiteY1" fmla="*/ 227669 h 359952"/>
                <a:gd name="connsiteX2" fmla="*/ 0 w 813575"/>
                <a:gd name="connsiteY2" fmla="*/ 227669 h 359952"/>
                <a:gd name="connsiteX3" fmla="*/ 754470 w 813575"/>
                <a:gd name="connsiteY3" fmla="*/ 0 h 359952"/>
                <a:gd name="connsiteX4" fmla="*/ 813575 w 813575"/>
                <a:gd name="connsiteY4" fmla="*/ 63104 h 359952"/>
                <a:gd name="connsiteX5" fmla="*/ 677979 w 813575"/>
                <a:gd name="connsiteY5" fmla="*/ 134209 h 359952"/>
                <a:gd name="connsiteX6" fmla="*/ 451952 w 813575"/>
                <a:gd name="connsiteY6" fmla="*/ 192967 h 359952"/>
                <a:gd name="connsiteX7" fmla="*/ 447885 w 813575"/>
                <a:gd name="connsiteY7" fmla="*/ 194508 h 359952"/>
                <a:gd name="connsiteX8" fmla="*/ 454205 w 813575"/>
                <a:gd name="connsiteY8" fmla="*/ 19449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415151 w 813575"/>
                <a:gd name="connsiteY24" fmla="*/ 192335 h 359952"/>
                <a:gd name="connsiteX25" fmla="*/ 413741 w 813575"/>
                <a:gd name="connsiteY25" fmla="*/ 191225 h 359952"/>
                <a:gd name="connsiteX26" fmla="*/ 542382 w 813575"/>
                <a:gd name="connsiteY26" fmla="*/ 89012 h 359952"/>
                <a:gd name="connsiteX27" fmla="*/ 754470 w 813575"/>
                <a:gd name="connsiteY27"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454205 w 813575"/>
                <a:gd name="connsiteY9" fmla="*/ 194498 h 359952"/>
                <a:gd name="connsiteX10" fmla="*/ 577761 w 813575"/>
                <a:gd name="connsiteY10" fmla="*/ 201824 h 359952"/>
                <a:gd name="connsiteX11" fmla="*/ 793638 w 813575"/>
                <a:gd name="connsiteY11" fmla="*/ 273694 h 359952"/>
                <a:gd name="connsiteX12" fmla="*/ 794913 w 813575"/>
                <a:gd name="connsiteY12" fmla="*/ 359952 h 359952"/>
                <a:gd name="connsiteX13" fmla="*/ 647385 w 813575"/>
                <a:gd name="connsiteY13" fmla="*/ 324697 h 359952"/>
                <a:gd name="connsiteX14" fmla="*/ 441503 w 813575"/>
                <a:gd name="connsiteY14" fmla="*/ 220904 h 359952"/>
                <a:gd name="connsiteX15" fmla="*/ 434139 w 813575"/>
                <a:gd name="connsiteY15" fmla="*/ 218156 h 359952"/>
                <a:gd name="connsiteX16" fmla="*/ 438079 w 813575"/>
                <a:gd name="connsiteY16" fmla="*/ 227669 h 359952"/>
                <a:gd name="connsiteX17" fmla="*/ 438078 w 813575"/>
                <a:gd name="connsiteY17" fmla="*/ 227669 h 359952"/>
                <a:gd name="connsiteX18" fmla="*/ 393972 w 813575"/>
                <a:gd name="connsiteY18" fmla="*/ 271775 h 359952"/>
                <a:gd name="connsiteX19" fmla="*/ 44106 w 813575"/>
                <a:gd name="connsiteY19" fmla="*/ 271774 h 359952"/>
                <a:gd name="connsiteX20" fmla="*/ 12918 w 813575"/>
                <a:gd name="connsiteY20" fmla="*/ 258856 h 359952"/>
                <a:gd name="connsiteX21" fmla="*/ 0 w 813575"/>
                <a:gd name="connsiteY21" fmla="*/ 227669 h 359952"/>
                <a:gd name="connsiteX22" fmla="*/ 12918 w 813575"/>
                <a:gd name="connsiteY22" fmla="*/ 196482 h 359952"/>
                <a:gd name="connsiteX23" fmla="*/ 44106 w 813575"/>
                <a:gd name="connsiteY23" fmla="*/ 183563 h 359952"/>
                <a:gd name="connsiteX24" fmla="*/ 393973 w 813575"/>
                <a:gd name="connsiteY24" fmla="*/ 183563 h 359952"/>
                <a:gd name="connsiteX25" fmla="*/ 415151 w 813575"/>
                <a:gd name="connsiteY25" fmla="*/ 192335 h 359952"/>
                <a:gd name="connsiteX26" fmla="*/ 542382 w 813575"/>
                <a:gd name="connsiteY26" fmla="*/ 89012 h 359952"/>
                <a:gd name="connsiteX27" fmla="*/ 754470 w 813575"/>
                <a:gd name="connsiteY27"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454205 w 813575"/>
                <a:gd name="connsiteY9" fmla="*/ 194498 h 359952"/>
                <a:gd name="connsiteX10" fmla="*/ 577761 w 813575"/>
                <a:gd name="connsiteY10" fmla="*/ 201824 h 359952"/>
                <a:gd name="connsiteX11" fmla="*/ 793638 w 813575"/>
                <a:gd name="connsiteY11" fmla="*/ 273694 h 359952"/>
                <a:gd name="connsiteX12" fmla="*/ 794913 w 813575"/>
                <a:gd name="connsiteY12" fmla="*/ 359952 h 359952"/>
                <a:gd name="connsiteX13" fmla="*/ 647385 w 813575"/>
                <a:gd name="connsiteY13" fmla="*/ 324697 h 359952"/>
                <a:gd name="connsiteX14" fmla="*/ 441503 w 813575"/>
                <a:gd name="connsiteY14" fmla="*/ 220904 h 359952"/>
                <a:gd name="connsiteX15" fmla="*/ 434139 w 813575"/>
                <a:gd name="connsiteY15" fmla="*/ 218156 h 359952"/>
                <a:gd name="connsiteX16" fmla="*/ 438079 w 813575"/>
                <a:gd name="connsiteY16" fmla="*/ 227669 h 359952"/>
                <a:gd name="connsiteX17" fmla="*/ 438078 w 813575"/>
                <a:gd name="connsiteY17" fmla="*/ 227669 h 359952"/>
                <a:gd name="connsiteX18" fmla="*/ 393972 w 813575"/>
                <a:gd name="connsiteY18" fmla="*/ 271775 h 359952"/>
                <a:gd name="connsiteX19" fmla="*/ 44106 w 813575"/>
                <a:gd name="connsiteY19" fmla="*/ 271774 h 359952"/>
                <a:gd name="connsiteX20" fmla="*/ 12918 w 813575"/>
                <a:gd name="connsiteY20" fmla="*/ 258856 h 359952"/>
                <a:gd name="connsiteX21" fmla="*/ 0 w 813575"/>
                <a:gd name="connsiteY21" fmla="*/ 227669 h 359952"/>
                <a:gd name="connsiteX22" fmla="*/ 12918 w 813575"/>
                <a:gd name="connsiteY22" fmla="*/ 196482 h 359952"/>
                <a:gd name="connsiteX23" fmla="*/ 44106 w 813575"/>
                <a:gd name="connsiteY23" fmla="*/ 183563 h 359952"/>
                <a:gd name="connsiteX24" fmla="*/ 393973 w 813575"/>
                <a:gd name="connsiteY24" fmla="*/ 183563 h 359952"/>
                <a:gd name="connsiteX25" fmla="*/ 542382 w 813575"/>
                <a:gd name="connsiteY25" fmla="*/ 89012 h 359952"/>
                <a:gd name="connsiteX26" fmla="*/ 754470 w 813575"/>
                <a:gd name="connsiteY26"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542382 w 813575"/>
                <a:gd name="connsiteY24" fmla="*/ 89012 h 359952"/>
                <a:gd name="connsiteX25" fmla="*/ 754470 w 813575"/>
                <a:gd name="connsiteY25"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577761 w 813575"/>
                <a:gd name="connsiteY8" fmla="*/ 201824 h 359952"/>
                <a:gd name="connsiteX9" fmla="*/ 793638 w 813575"/>
                <a:gd name="connsiteY9" fmla="*/ 273694 h 359952"/>
                <a:gd name="connsiteX10" fmla="*/ 794913 w 813575"/>
                <a:gd name="connsiteY10" fmla="*/ 359952 h 359952"/>
                <a:gd name="connsiteX11" fmla="*/ 647385 w 813575"/>
                <a:gd name="connsiteY11" fmla="*/ 324697 h 359952"/>
                <a:gd name="connsiteX12" fmla="*/ 441503 w 813575"/>
                <a:gd name="connsiteY12" fmla="*/ 220904 h 359952"/>
                <a:gd name="connsiteX13" fmla="*/ 434139 w 813575"/>
                <a:gd name="connsiteY13" fmla="*/ 218156 h 359952"/>
                <a:gd name="connsiteX14" fmla="*/ 438079 w 813575"/>
                <a:gd name="connsiteY14" fmla="*/ 227669 h 359952"/>
                <a:gd name="connsiteX15" fmla="*/ 438078 w 813575"/>
                <a:gd name="connsiteY15" fmla="*/ 227669 h 359952"/>
                <a:gd name="connsiteX16" fmla="*/ 393972 w 813575"/>
                <a:gd name="connsiteY16" fmla="*/ 271775 h 359952"/>
                <a:gd name="connsiteX17" fmla="*/ 44106 w 813575"/>
                <a:gd name="connsiteY17" fmla="*/ 271774 h 359952"/>
                <a:gd name="connsiteX18" fmla="*/ 12918 w 813575"/>
                <a:gd name="connsiteY18" fmla="*/ 258856 h 359952"/>
                <a:gd name="connsiteX19" fmla="*/ 0 w 813575"/>
                <a:gd name="connsiteY19" fmla="*/ 227669 h 359952"/>
                <a:gd name="connsiteX20" fmla="*/ 12918 w 813575"/>
                <a:gd name="connsiteY20" fmla="*/ 196482 h 359952"/>
                <a:gd name="connsiteX21" fmla="*/ 44106 w 813575"/>
                <a:gd name="connsiteY21" fmla="*/ 183563 h 359952"/>
                <a:gd name="connsiteX22" fmla="*/ 393973 w 813575"/>
                <a:gd name="connsiteY22" fmla="*/ 183563 h 359952"/>
                <a:gd name="connsiteX23" fmla="*/ 542382 w 813575"/>
                <a:gd name="connsiteY23" fmla="*/ 89012 h 359952"/>
                <a:gd name="connsiteX24" fmla="*/ 754470 w 813575"/>
                <a:gd name="connsiteY24" fmla="*/ 0 h 35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3575" h="359952">
                  <a:moveTo>
                    <a:pt x="0" y="227668"/>
                  </a:moveTo>
                  <a:lnTo>
                    <a:pt x="0" y="227669"/>
                  </a:lnTo>
                  <a:lnTo>
                    <a:pt x="0" y="227669"/>
                  </a:lnTo>
                  <a:lnTo>
                    <a:pt x="0" y="227668"/>
                  </a:lnTo>
                  <a:close/>
                  <a:moveTo>
                    <a:pt x="754470" y="0"/>
                  </a:moveTo>
                  <a:lnTo>
                    <a:pt x="813575" y="63104"/>
                  </a:lnTo>
                  <a:cubicBezTo>
                    <a:pt x="768376" y="86806"/>
                    <a:pt x="754470" y="124415"/>
                    <a:pt x="677979" y="134209"/>
                  </a:cubicBezTo>
                  <a:cubicBezTo>
                    <a:pt x="477192" y="131723"/>
                    <a:pt x="497348" y="169166"/>
                    <a:pt x="451952" y="192967"/>
                  </a:cubicBezTo>
                  <a:lnTo>
                    <a:pt x="577761" y="201824"/>
                  </a:lnTo>
                  <a:cubicBezTo>
                    <a:pt x="666174" y="262297"/>
                    <a:pt x="707783" y="267086"/>
                    <a:pt x="793638" y="273694"/>
                  </a:cubicBezTo>
                  <a:lnTo>
                    <a:pt x="794913" y="359952"/>
                  </a:lnTo>
                  <a:cubicBezTo>
                    <a:pt x="745737" y="348200"/>
                    <a:pt x="710299" y="367425"/>
                    <a:pt x="647385" y="324697"/>
                  </a:cubicBezTo>
                  <a:cubicBezTo>
                    <a:pt x="501123" y="191298"/>
                    <a:pt x="490891" y="232710"/>
                    <a:pt x="441503" y="220904"/>
                  </a:cubicBezTo>
                  <a:lnTo>
                    <a:pt x="434139" y="218156"/>
                  </a:lnTo>
                  <a:lnTo>
                    <a:pt x="438079" y="227669"/>
                  </a:lnTo>
                  <a:lnTo>
                    <a:pt x="438078" y="227669"/>
                  </a:lnTo>
                  <a:cubicBezTo>
                    <a:pt x="438078" y="252028"/>
                    <a:pt x="418331" y="271775"/>
                    <a:pt x="393972" y="271775"/>
                  </a:cubicBezTo>
                  <a:lnTo>
                    <a:pt x="44106" y="271774"/>
                  </a:lnTo>
                  <a:cubicBezTo>
                    <a:pt x="31926" y="271774"/>
                    <a:pt x="20900" y="266837"/>
                    <a:pt x="12918" y="258856"/>
                  </a:cubicBezTo>
                  <a:lnTo>
                    <a:pt x="0" y="227669"/>
                  </a:lnTo>
                  <a:lnTo>
                    <a:pt x="12918" y="196482"/>
                  </a:lnTo>
                  <a:cubicBezTo>
                    <a:pt x="20900" y="188500"/>
                    <a:pt x="31926" y="183563"/>
                    <a:pt x="44106" y="183563"/>
                  </a:cubicBezTo>
                  <a:lnTo>
                    <a:pt x="393973" y="183563"/>
                  </a:lnTo>
                  <a:lnTo>
                    <a:pt x="542382" y="89012"/>
                  </a:lnTo>
                  <a:cubicBezTo>
                    <a:pt x="650164" y="75566"/>
                    <a:pt x="684933" y="51691"/>
                    <a:pt x="754470" y="0"/>
                  </a:cubicBezTo>
                  <a:close/>
                </a:path>
              </a:pathLst>
            </a:cu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88" name="Rectangle 3">
              <a:extLst>
                <a:ext uri="{FF2B5EF4-FFF2-40B4-BE49-F238E27FC236}">
                  <a16:creationId xmlns:a16="http://schemas.microsoft.com/office/drawing/2014/main" id="{F68D8F7A-36D3-49F7-B911-6917A41465EE}"/>
                </a:ext>
              </a:extLst>
            </p:cNvPr>
            <p:cNvSpPr/>
            <p:nvPr/>
          </p:nvSpPr>
          <p:spPr>
            <a:xfrm>
              <a:off x="6182227" y="3718859"/>
              <a:ext cx="762755" cy="536443"/>
            </a:xfrm>
            <a:custGeom>
              <a:avLst/>
              <a:gdLst>
                <a:gd name="connsiteX0" fmla="*/ 0 w 573057"/>
                <a:gd name="connsiteY0" fmla="*/ 0 h 313935"/>
                <a:gd name="connsiteX1" fmla="*/ 573057 w 573057"/>
                <a:gd name="connsiteY1" fmla="*/ 0 h 313935"/>
                <a:gd name="connsiteX2" fmla="*/ 573057 w 573057"/>
                <a:gd name="connsiteY2" fmla="*/ 313935 h 313935"/>
                <a:gd name="connsiteX3" fmla="*/ 0 w 573057"/>
                <a:gd name="connsiteY3" fmla="*/ 313935 h 313935"/>
                <a:gd name="connsiteX4" fmla="*/ 0 w 573057"/>
                <a:gd name="connsiteY4" fmla="*/ 0 h 313935"/>
                <a:gd name="connsiteX0" fmla="*/ 0 w 573057"/>
                <a:gd name="connsiteY0" fmla="*/ 0 h 316427"/>
                <a:gd name="connsiteX1" fmla="*/ 573057 w 573057"/>
                <a:gd name="connsiteY1" fmla="*/ 0 h 316427"/>
                <a:gd name="connsiteX2" fmla="*/ 573057 w 573057"/>
                <a:gd name="connsiteY2" fmla="*/ 313935 h 316427"/>
                <a:gd name="connsiteX3" fmla="*/ 171917 w 573057"/>
                <a:gd name="connsiteY3" fmla="*/ 316427 h 316427"/>
                <a:gd name="connsiteX4" fmla="*/ 0 w 573057"/>
                <a:gd name="connsiteY4" fmla="*/ 0 h 316427"/>
                <a:gd name="connsiteX0" fmla="*/ 0 w 573057"/>
                <a:gd name="connsiteY0" fmla="*/ 0 h 321410"/>
                <a:gd name="connsiteX1" fmla="*/ 573057 w 573057"/>
                <a:gd name="connsiteY1" fmla="*/ 0 h 321410"/>
                <a:gd name="connsiteX2" fmla="*/ 558108 w 573057"/>
                <a:gd name="connsiteY2" fmla="*/ 321410 h 321410"/>
                <a:gd name="connsiteX3" fmla="*/ 171917 w 573057"/>
                <a:gd name="connsiteY3" fmla="*/ 316427 h 321410"/>
                <a:gd name="connsiteX4" fmla="*/ 0 w 573057"/>
                <a:gd name="connsiteY4" fmla="*/ 0 h 321410"/>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498309 w 680194"/>
                <a:gd name="connsiteY1" fmla="*/ 2490 h 331376"/>
                <a:gd name="connsiteX2" fmla="*/ 680194 w 680194"/>
                <a:gd name="connsiteY2" fmla="*/ 0 h 331376"/>
                <a:gd name="connsiteX3" fmla="*/ 558108 w 680194"/>
                <a:gd name="connsiteY3" fmla="*/ 331376 h 331376"/>
                <a:gd name="connsiteX4" fmla="*/ 171917 w 680194"/>
                <a:gd name="connsiteY4" fmla="*/ 326393 h 331376"/>
                <a:gd name="connsiteX5" fmla="*/ 0 w 680194"/>
                <a:gd name="connsiteY5" fmla="*/ 9966 h 331376"/>
                <a:gd name="connsiteX0" fmla="*/ 0 w 680194"/>
                <a:gd name="connsiteY0" fmla="*/ 9966 h 331376"/>
                <a:gd name="connsiteX1" fmla="*/ 306460 w 680194"/>
                <a:gd name="connsiteY1" fmla="*/ 9965 h 331376"/>
                <a:gd name="connsiteX2" fmla="*/ 498309 w 680194"/>
                <a:gd name="connsiteY2" fmla="*/ 2490 h 331376"/>
                <a:gd name="connsiteX3" fmla="*/ 680194 w 680194"/>
                <a:gd name="connsiteY3" fmla="*/ 0 h 331376"/>
                <a:gd name="connsiteX4" fmla="*/ 558108 w 680194"/>
                <a:gd name="connsiteY4" fmla="*/ 331376 h 331376"/>
                <a:gd name="connsiteX5" fmla="*/ 171917 w 680194"/>
                <a:gd name="connsiteY5" fmla="*/ 326393 h 331376"/>
                <a:gd name="connsiteX6" fmla="*/ 0 w 680194"/>
                <a:gd name="connsiteY6" fmla="*/ 9966 h 331376"/>
                <a:gd name="connsiteX0" fmla="*/ 0 w 680194"/>
                <a:gd name="connsiteY0" fmla="*/ 134545 h 455955"/>
                <a:gd name="connsiteX1" fmla="*/ 470902 w 680194"/>
                <a:gd name="connsiteY1" fmla="*/ 0 h 455955"/>
                <a:gd name="connsiteX2" fmla="*/ 498309 w 680194"/>
                <a:gd name="connsiteY2" fmla="*/ 127069 h 455955"/>
                <a:gd name="connsiteX3" fmla="*/ 680194 w 680194"/>
                <a:gd name="connsiteY3" fmla="*/ 124579 h 455955"/>
                <a:gd name="connsiteX4" fmla="*/ 558108 w 680194"/>
                <a:gd name="connsiteY4" fmla="*/ 455955 h 455955"/>
                <a:gd name="connsiteX5" fmla="*/ 171917 w 680194"/>
                <a:gd name="connsiteY5" fmla="*/ 450972 h 455955"/>
                <a:gd name="connsiteX6" fmla="*/ 0 w 680194"/>
                <a:gd name="connsiteY6" fmla="*/ 134545 h 455955"/>
                <a:gd name="connsiteX0" fmla="*/ 0 w 680194"/>
                <a:gd name="connsiteY0" fmla="*/ 134545 h 455955"/>
                <a:gd name="connsiteX1" fmla="*/ 296493 w 680194"/>
                <a:gd name="connsiteY1" fmla="*/ 47340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281544 w 680194"/>
                <a:gd name="connsiteY1" fmla="*/ 79731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154475 w 680194"/>
                <a:gd name="connsiteY1" fmla="*/ 104646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80194"/>
                <a:gd name="connsiteY0" fmla="*/ 134545 h 455955"/>
                <a:gd name="connsiteX1" fmla="*/ 149492 w 680194"/>
                <a:gd name="connsiteY1" fmla="*/ 49832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62753"/>
                <a:gd name="connsiteY0" fmla="*/ 159460 h 455955"/>
                <a:gd name="connsiteX1" fmla="*/ 132051 w 662753"/>
                <a:gd name="connsiteY1" fmla="*/ 49832 h 455955"/>
                <a:gd name="connsiteX2" fmla="*/ 264103 w 662753"/>
                <a:gd name="connsiteY2" fmla="*/ 79731 h 455955"/>
                <a:gd name="connsiteX3" fmla="*/ 453461 w 662753"/>
                <a:gd name="connsiteY3" fmla="*/ 0 h 455955"/>
                <a:gd name="connsiteX4" fmla="*/ 480868 w 662753"/>
                <a:gd name="connsiteY4" fmla="*/ 127069 h 455955"/>
                <a:gd name="connsiteX5" fmla="*/ 662753 w 662753"/>
                <a:gd name="connsiteY5" fmla="*/ 124579 h 455955"/>
                <a:gd name="connsiteX6" fmla="*/ 540667 w 662753"/>
                <a:gd name="connsiteY6" fmla="*/ 455955 h 455955"/>
                <a:gd name="connsiteX7" fmla="*/ 154476 w 662753"/>
                <a:gd name="connsiteY7" fmla="*/ 450972 h 455955"/>
                <a:gd name="connsiteX8" fmla="*/ 0 w 662753"/>
                <a:gd name="connsiteY8" fmla="*/ 159460 h 455955"/>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80868 w 662753"/>
                <a:gd name="connsiteY4" fmla="*/ 129561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73393 w 662753"/>
                <a:gd name="connsiteY4" fmla="*/ 132052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53" h="458447">
                  <a:moveTo>
                    <a:pt x="0" y="161952"/>
                  </a:moveTo>
                  <a:lnTo>
                    <a:pt x="132051" y="52324"/>
                  </a:lnTo>
                  <a:lnTo>
                    <a:pt x="264103" y="82223"/>
                  </a:lnTo>
                  <a:lnTo>
                    <a:pt x="448478" y="0"/>
                  </a:lnTo>
                  <a:lnTo>
                    <a:pt x="473393" y="132052"/>
                  </a:lnTo>
                  <a:lnTo>
                    <a:pt x="662753" y="127071"/>
                  </a:lnTo>
                  <a:lnTo>
                    <a:pt x="540667" y="458447"/>
                  </a:lnTo>
                  <a:lnTo>
                    <a:pt x="154476" y="453464"/>
                  </a:lnTo>
                  <a:lnTo>
                    <a:pt x="0" y="161952"/>
                  </a:lnTo>
                  <a:close/>
                </a:path>
              </a:pathLst>
            </a:cu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89" name="Right Triangle 7">
              <a:extLst>
                <a:ext uri="{FF2B5EF4-FFF2-40B4-BE49-F238E27FC236}">
                  <a16:creationId xmlns:a16="http://schemas.microsoft.com/office/drawing/2014/main" id="{357455B5-7F8F-4601-AC41-95E6BA2DE748}"/>
                </a:ext>
              </a:extLst>
            </p:cNvPr>
            <p:cNvSpPr/>
            <p:nvPr/>
          </p:nvSpPr>
          <p:spPr>
            <a:xfrm flipH="1">
              <a:off x="6741541" y="3853771"/>
              <a:ext cx="193533" cy="384837"/>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Lst>
              <a:ahLst/>
              <a:cxnLst>
                <a:cxn ang="0">
                  <a:pos x="connsiteX0" y="connsiteY0"/>
                </a:cxn>
                <a:cxn ang="0">
                  <a:pos x="connsiteX1" y="connsiteY1"/>
                </a:cxn>
                <a:cxn ang="0">
                  <a:pos x="connsiteX2" y="connsiteY2"/>
                </a:cxn>
                <a:cxn ang="0">
                  <a:pos x="connsiteX3" y="connsiteY3"/>
                </a:cxn>
              </a:cxnLst>
              <a:rect l="l" t="t" r="r" b="b"/>
              <a:pathLst>
                <a:path w="168159" h="328884">
                  <a:moveTo>
                    <a:pt x="119595" y="328884"/>
                  </a:moveTo>
                  <a:lnTo>
                    <a:pt x="0" y="0"/>
                  </a:lnTo>
                  <a:lnTo>
                    <a:pt x="168159" y="323900"/>
                  </a:lnTo>
                  <a:lnTo>
                    <a:pt x="119595" y="328884"/>
                  </a:lnTo>
                  <a:close/>
                </a:path>
              </a:pathLst>
            </a:cu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90" name="Right Triangle 7">
              <a:extLst>
                <a:ext uri="{FF2B5EF4-FFF2-40B4-BE49-F238E27FC236}">
                  <a16:creationId xmlns:a16="http://schemas.microsoft.com/office/drawing/2014/main" id="{8CF6D688-BE34-4BF3-9DB2-707A5597E10F}"/>
                </a:ext>
              </a:extLst>
            </p:cNvPr>
            <p:cNvSpPr/>
            <p:nvPr/>
          </p:nvSpPr>
          <p:spPr>
            <a:xfrm rot="9064593" flipH="1">
              <a:off x="6550770" y="3773605"/>
              <a:ext cx="224772" cy="290920"/>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95303 w 195303"/>
                <a:gd name="connsiteY0" fmla="*/ 248622 h 248622"/>
                <a:gd name="connsiteX1" fmla="*/ 0 w 195303"/>
                <a:gd name="connsiteY1" fmla="*/ 0 h 248622"/>
                <a:gd name="connsiteX2" fmla="*/ 152524 w 195303"/>
                <a:gd name="connsiteY2" fmla="*/ 125870 h 248622"/>
                <a:gd name="connsiteX3" fmla="*/ 195303 w 195303"/>
                <a:gd name="connsiteY3" fmla="*/ 248622 h 248622"/>
              </a:gdLst>
              <a:ahLst/>
              <a:cxnLst>
                <a:cxn ang="0">
                  <a:pos x="connsiteX0" y="connsiteY0"/>
                </a:cxn>
                <a:cxn ang="0">
                  <a:pos x="connsiteX1" y="connsiteY1"/>
                </a:cxn>
                <a:cxn ang="0">
                  <a:pos x="connsiteX2" y="connsiteY2"/>
                </a:cxn>
                <a:cxn ang="0">
                  <a:pos x="connsiteX3" y="connsiteY3"/>
                </a:cxn>
              </a:cxnLst>
              <a:rect l="l" t="t" r="r" b="b"/>
              <a:pathLst>
                <a:path w="195303" h="248622">
                  <a:moveTo>
                    <a:pt x="195303" y="248622"/>
                  </a:moveTo>
                  <a:lnTo>
                    <a:pt x="0" y="0"/>
                  </a:lnTo>
                  <a:lnTo>
                    <a:pt x="152524" y="125870"/>
                  </a:lnTo>
                  <a:lnTo>
                    <a:pt x="195303" y="248622"/>
                  </a:lnTo>
                  <a:close/>
                </a:path>
              </a:pathLst>
            </a:cu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91" name="Right Triangle 7">
              <a:extLst>
                <a:ext uri="{FF2B5EF4-FFF2-40B4-BE49-F238E27FC236}">
                  <a16:creationId xmlns:a16="http://schemas.microsoft.com/office/drawing/2014/main" id="{E218C4B3-6F24-4CEC-8A0C-915C3E6EAB49}"/>
                </a:ext>
              </a:extLst>
            </p:cNvPr>
            <p:cNvSpPr/>
            <p:nvPr/>
          </p:nvSpPr>
          <p:spPr>
            <a:xfrm rot="9064593" flipH="1">
              <a:off x="6403363" y="3750557"/>
              <a:ext cx="115549" cy="300577"/>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40496 w 140496"/>
                <a:gd name="connsiteY0" fmla="*/ 298833 h 298833"/>
                <a:gd name="connsiteX1" fmla="*/ 0 w 140496"/>
                <a:gd name="connsiteY1" fmla="*/ 0 h 298833"/>
                <a:gd name="connsiteX2" fmla="*/ 95307 w 140496"/>
                <a:gd name="connsiteY2" fmla="*/ 171720 h 298833"/>
                <a:gd name="connsiteX3" fmla="*/ 140496 w 140496"/>
                <a:gd name="connsiteY3" fmla="*/ 298833 h 298833"/>
                <a:gd name="connsiteX0" fmla="*/ 0 w 100400"/>
                <a:gd name="connsiteY0" fmla="*/ 256875 h 256875"/>
                <a:gd name="connsiteX1" fmla="*/ 5093 w 100400"/>
                <a:gd name="connsiteY1" fmla="*/ 0 h 256875"/>
                <a:gd name="connsiteX2" fmla="*/ 100400 w 100400"/>
                <a:gd name="connsiteY2" fmla="*/ 171720 h 256875"/>
                <a:gd name="connsiteX3" fmla="*/ 0 w 100400"/>
                <a:gd name="connsiteY3" fmla="*/ 256875 h 256875"/>
              </a:gdLst>
              <a:ahLst/>
              <a:cxnLst>
                <a:cxn ang="0">
                  <a:pos x="connsiteX0" y="connsiteY0"/>
                </a:cxn>
                <a:cxn ang="0">
                  <a:pos x="connsiteX1" y="connsiteY1"/>
                </a:cxn>
                <a:cxn ang="0">
                  <a:pos x="connsiteX2" y="connsiteY2"/>
                </a:cxn>
                <a:cxn ang="0">
                  <a:pos x="connsiteX3" y="connsiteY3"/>
                </a:cxn>
              </a:cxnLst>
              <a:rect l="l" t="t" r="r" b="b"/>
              <a:pathLst>
                <a:path w="100400" h="256875">
                  <a:moveTo>
                    <a:pt x="0" y="256875"/>
                  </a:moveTo>
                  <a:lnTo>
                    <a:pt x="5093" y="0"/>
                  </a:lnTo>
                  <a:lnTo>
                    <a:pt x="100400" y="171720"/>
                  </a:lnTo>
                  <a:lnTo>
                    <a:pt x="0" y="256875"/>
                  </a:lnTo>
                  <a:close/>
                </a:path>
              </a:pathLst>
            </a:cu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92" name="Text Placeholder 33">
              <a:extLst>
                <a:ext uri="{FF2B5EF4-FFF2-40B4-BE49-F238E27FC236}">
                  <a16:creationId xmlns:a16="http://schemas.microsoft.com/office/drawing/2014/main" id="{B1F47876-5411-4883-9CA9-CED4F409AA52}"/>
                </a:ext>
              </a:extLst>
            </p:cNvPr>
            <p:cNvSpPr txBox="1">
              <a:spLocks/>
            </p:cNvSpPr>
            <p:nvPr/>
          </p:nvSpPr>
          <p:spPr>
            <a:xfrm>
              <a:off x="6184241" y="5093743"/>
              <a:ext cx="719116" cy="60909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5400" b="1" i="0" u="none" strike="noStrike" kern="1200" cap="none" spc="0" normalizeH="0" baseline="0" noProof="0">
                  <a:ln>
                    <a:noFill/>
                  </a:ln>
                  <a:solidFill>
                    <a:srgbClr val="00C7F6"/>
                  </a:solidFill>
                  <a:effectLst/>
                  <a:uLnTx/>
                  <a:uFillTx/>
                  <a:latin typeface="Montserrat" pitchFamily="2" charset="77"/>
                  <a:ea typeface="Adobe Heiti Std R" panose="020B0400000000000000" pitchFamily="34" charset="-128"/>
                  <a:cs typeface="+mn-cs"/>
                </a:rPr>
                <a:t>$</a:t>
              </a:r>
            </a:p>
          </p:txBody>
        </p:sp>
      </p:grpSp>
      <p:grpSp>
        <p:nvGrpSpPr>
          <p:cNvPr id="95" name="Group 94">
            <a:extLst>
              <a:ext uri="{FF2B5EF4-FFF2-40B4-BE49-F238E27FC236}">
                <a16:creationId xmlns:a16="http://schemas.microsoft.com/office/drawing/2014/main" id="{E5CA2371-4A93-4052-AF46-B0F993A1D2E7}"/>
              </a:ext>
            </a:extLst>
          </p:cNvPr>
          <p:cNvGrpSpPr/>
          <p:nvPr/>
        </p:nvGrpSpPr>
        <p:grpSpPr>
          <a:xfrm>
            <a:off x="1740221" y="3559320"/>
            <a:ext cx="1916140" cy="3101204"/>
            <a:chOff x="5767732" y="3718859"/>
            <a:chExt cx="1670299" cy="2703325"/>
          </a:xfrm>
        </p:grpSpPr>
        <p:grpSp>
          <p:nvGrpSpPr>
            <p:cNvPr id="96" name="Group 95">
              <a:extLst>
                <a:ext uri="{FF2B5EF4-FFF2-40B4-BE49-F238E27FC236}">
                  <a16:creationId xmlns:a16="http://schemas.microsoft.com/office/drawing/2014/main" id="{EC30DFC1-DC16-4BC6-BA0F-CA4945728AD3}"/>
                </a:ext>
              </a:extLst>
            </p:cNvPr>
            <p:cNvGrpSpPr/>
            <p:nvPr/>
          </p:nvGrpSpPr>
          <p:grpSpPr>
            <a:xfrm>
              <a:off x="5767732" y="4440188"/>
              <a:ext cx="1670299" cy="1981996"/>
              <a:chOff x="1087899" y="4611523"/>
              <a:chExt cx="1451310" cy="1693823"/>
            </a:xfrm>
          </p:grpSpPr>
          <p:sp>
            <p:nvSpPr>
              <p:cNvPr id="103" name="Freeform 53">
                <a:extLst>
                  <a:ext uri="{FF2B5EF4-FFF2-40B4-BE49-F238E27FC236}">
                    <a16:creationId xmlns:a16="http://schemas.microsoft.com/office/drawing/2014/main" id="{0908DC39-A1DB-402F-9DD0-A1DE9917527C}"/>
                  </a:ext>
                </a:extLst>
              </p:cNvPr>
              <p:cNvSpPr/>
              <p:nvPr/>
            </p:nvSpPr>
            <p:spPr>
              <a:xfrm>
                <a:off x="1087899" y="4611523"/>
                <a:ext cx="1408919" cy="1637602"/>
              </a:xfrm>
              <a:custGeom>
                <a:avLst/>
                <a:gdLst>
                  <a:gd name="connsiteX0" fmla="*/ 461907 w 1404934"/>
                  <a:gd name="connsiteY0" fmla="*/ 1561582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 name="connsiteX0" fmla="*/ 464264 w 1404934"/>
                  <a:gd name="connsiteY0" fmla="*/ 1564031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 name="connsiteX24" fmla="*/ 633532 w 1404934"/>
                  <a:gd name="connsiteY24"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665846 w 1404934"/>
                  <a:gd name="connsiteY11" fmla="*/ 1622274 h 1641864"/>
                  <a:gd name="connsiteX12" fmla="*/ 660377 w 1404934"/>
                  <a:gd name="connsiteY12" fmla="*/ 1624890 h 1641864"/>
                  <a:gd name="connsiteX13" fmla="*/ 710412 w 1404934"/>
                  <a:gd name="connsiteY13" fmla="*/ 1633702 h 1641864"/>
                  <a:gd name="connsiteX14" fmla="*/ 745275 w 1404934"/>
                  <a:gd name="connsiteY14" fmla="*/ 1636691 h 1641864"/>
                  <a:gd name="connsiteX15" fmla="*/ 693045 w 1404934"/>
                  <a:gd name="connsiteY15" fmla="*/ 1641864 h 1641864"/>
                  <a:gd name="connsiteX16" fmla="*/ 327 w 1404934"/>
                  <a:gd name="connsiteY16" fmla="*/ 987094 h 1641864"/>
                  <a:gd name="connsiteX17" fmla="*/ 470498 w 1404934"/>
                  <a:gd name="connsiteY17" fmla="*/ 4261 h 1641864"/>
                  <a:gd name="connsiteX18" fmla="*/ 578637 w 1404934"/>
                  <a:gd name="connsiteY18" fmla="*/ 3616 h 1641864"/>
                  <a:gd name="connsiteX19" fmla="*/ 580705 w 1404934"/>
                  <a:gd name="connsiteY19" fmla="*/ 3620 h 1641864"/>
                  <a:gd name="connsiteX20" fmla="*/ 583039 w 1404934"/>
                  <a:gd name="connsiteY20" fmla="*/ 390 h 1641864"/>
                  <a:gd name="connsiteX21" fmla="*/ 633532 w 1404934"/>
                  <a:gd name="connsiteY21"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665846 w 1404934"/>
                  <a:gd name="connsiteY11" fmla="*/ 1622274 h 1641864"/>
                  <a:gd name="connsiteX12" fmla="*/ 710412 w 1404934"/>
                  <a:gd name="connsiteY12" fmla="*/ 1633702 h 1641864"/>
                  <a:gd name="connsiteX13" fmla="*/ 745275 w 1404934"/>
                  <a:gd name="connsiteY13" fmla="*/ 1636691 h 1641864"/>
                  <a:gd name="connsiteX14" fmla="*/ 693045 w 1404934"/>
                  <a:gd name="connsiteY14" fmla="*/ 1641864 h 1641864"/>
                  <a:gd name="connsiteX15" fmla="*/ 327 w 1404934"/>
                  <a:gd name="connsiteY15" fmla="*/ 987094 h 1641864"/>
                  <a:gd name="connsiteX16" fmla="*/ 470498 w 1404934"/>
                  <a:gd name="connsiteY16" fmla="*/ 4261 h 1641864"/>
                  <a:gd name="connsiteX17" fmla="*/ 578637 w 1404934"/>
                  <a:gd name="connsiteY17" fmla="*/ 3616 h 1641864"/>
                  <a:gd name="connsiteX18" fmla="*/ 580705 w 1404934"/>
                  <a:gd name="connsiteY18" fmla="*/ 3620 h 1641864"/>
                  <a:gd name="connsiteX19" fmla="*/ 583039 w 1404934"/>
                  <a:gd name="connsiteY19" fmla="*/ 390 h 1641864"/>
                  <a:gd name="connsiteX20" fmla="*/ 633532 w 1404934"/>
                  <a:gd name="connsiteY20"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710412 w 1404934"/>
                  <a:gd name="connsiteY11" fmla="*/ 1633702 h 1641864"/>
                  <a:gd name="connsiteX12" fmla="*/ 745275 w 1404934"/>
                  <a:gd name="connsiteY12" fmla="*/ 1636691 h 1641864"/>
                  <a:gd name="connsiteX13" fmla="*/ 693045 w 1404934"/>
                  <a:gd name="connsiteY13" fmla="*/ 1641864 h 1641864"/>
                  <a:gd name="connsiteX14" fmla="*/ 327 w 1404934"/>
                  <a:gd name="connsiteY14" fmla="*/ 987094 h 1641864"/>
                  <a:gd name="connsiteX15" fmla="*/ 470498 w 1404934"/>
                  <a:gd name="connsiteY15" fmla="*/ 4261 h 1641864"/>
                  <a:gd name="connsiteX16" fmla="*/ 578637 w 1404934"/>
                  <a:gd name="connsiteY16" fmla="*/ 3616 h 1641864"/>
                  <a:gd name="connsiteX17" fmla="*/ 580705 w 1404934"/>
                  <a:gd name="connsiteY17" fmla="*/ 3620 h 1641864"/>
                  <a:gd name="connsiteX18" fmla="*/ 583039 w 1404934"/>
                  <a:gd name="connsiteY18" fmla="*/ 390 h 1641864"/>
                  <a:gd name="connsiteX19" fmla="*/ 633532 w 1404934"/>
                  <a:gd name="connsiteY19"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10413 w 1404934"/>
                  <a:gd name="connsiteY10" fmla="*/ 1629831 h 1641864"/>
                  <a:gd name="connsiteX11" fmla="*/ 745275 w 1404934"/>
                  <a:gd name="connsiteY11" fmla="*/ 1636691 h 1641864"/>
                  <a:gd name="connsiteX12" fmla="*/ 693045 w 1404934"/>
                  <a:gd name="connsiteY12" fmla="*/ 1641864 h 1641864"/>
                  <a:gd name="connsiteX13" fmla="*/ 327 w 1404934"/>
                  <a:gd name="connsiteY13" fmla="*/ 987094 h 1641864"/>
                  <a:gd name="connsiteX14" fmla="*/ 470498 w 1404934"/>
                  <a:gd name="connsiteY14" fmla="*/ 4261 h 1641864"/>
                  <a:gd name="connsiteX15" fmla="*/ 578637 w 1404934"/>
                  <a:gd name="connsiteY15" fmla="*/ 3616 h 1641864"/>
                  <a:gd name="connsiteX16" fmla="*/ 580705 w 1404934"/>
                  <a:gd name="connsiteY16" fmla="*/ 3620 h 1641864"/>
                  <a:gd name="connsiteX17" fmla="*/ 583039 w 1404934"/>
                  <a:gd name="connsiteY17" fmla="*/ 390 h 1641864"/>
                  <a:gd name="connsiteX18" fmla="*/ 633532 w 1404934"/>
                  <a:gd name="connsiteY18"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45275 w 1404934"/>
                  <a:gd name="connsiteY10" fmla="*/ 1636691 h 1641864"/>
                  <a:gd name="connsiteX11" fmla="*/ 693045 w 1404934"/>
                  <a:gd name="connsiteY11" fmla="*/ 1641864 h 1641864"/>
                  <a:gd name="connsiteX12" fmla="*/ 327 w 1404934"/>
                  <a:gd name="connsiteY12" fmla="*/ 987094 h 1641864"/>
                  <a:gd name="connsiteX13" fmla="*/ 470498 w 1404934"/>
                  <a:gd name="connsiteY13" fmla="*/ 4261 h 1641864"/>
                  <a:gd name="connsiteX14" fmla="*/ 578637 w 1404934"/>
                  <a:gd name="connsiteY14" fmla="*/ 3616 h 1641864"/>
                  <a:gd name="connsiteX15" fmla="*/ 580705 w 1404934"/>
                  <a:gd name="connsiteY15" fmla="*/ 3620 h 1641864"/>
                  <a:gd name="connsiteX16" fmla="*/ 583039 w 1404934"/>
                  <a:gd name="connsiteY16" fmla="*/ 390 h 1641864"/>
                  <a:gd name="connsiteX17" fmla="*/ 633532 w 1404934"/>
                  <a:gd name="connsiteY17" fmla="*/ 0 h 1641864"/>
                  <a:gd name="connsiteX0" fmla="*/ 633532 w 1404934"/>
                  <a:gd name="connsiteY0" fmla="*/ 0 h 1641864"/>
                  <a:gd name="connsiteX1" fmla="*/ 642264 w 1404934"/>
                  <a:gd name="connsiteY1" fmla="*/ 89 h 1641864"/>
                  <a:gd name="connsiteX2" fmla="*/ 859611 w 1404934"/>
                  <a:gd name="connsiteY2" fmla="*/ 4927 h 1641864"/>
                  <a:gd name="connsiteX3" fmla="*/ 869679 w 1404934"/>
                  <a:gd name="connsiteY3" fmla="*/ 4849 h 1641864"/>
                  <a:gd name="connsiteX4" fmla="*/ 888124 w 1404934"/>
                  <a:gd name="connsiteY4" fmla="*/ 5035 h 1641864"/>
                  <a:gd name="connsiteX5" fmla="*/ 920629 w 1404934"/>
                  <a:gd name="connsiteY5" fmla="*/ 5097 h 1641864"/>
                  <a:gd name="connsiteX6" fmla="*/ 1028230 w 1404934"/>
                  <a:gd name="connsiteY6" fmla="*/ 154932 h 1641864"/>
                  <a:gd name="connsiteX7" fmla="*/ 1403068 w 1404934"/>
                  <a:gd name="connsiteY7" fmla="*/ 1061042 h 1641864"/>
                  <a:gd name="connsiteX8" fmla="*/ 817301 w 1404934"/>
                  <a:gd name="connsiteY8" fmla="*/ 1625687 h 1641864"/>
                  <a:gd name="connsiteX9" fmla="*/ 745274 w 1404934"/>
                  <a:gd name="connsiteY9" fmla="*/ 1632820 h 1641864"/>
                  <a:gd name="connsiteX10" fmla="*/ 745275 w 1404934"/>
                  <a:gd name="connsiteY10" fmla="*/ 1636691 h 1641864"/>
                  <a:gd name="connsiteX11" fmla="*/ 693045 w 1404934"/>
                  <a:gd name="connsiteY11" fmla="*/ 1641864 h 1641864"/>
                  <a:gd name="connsiteX12" fmla="*/ 327 w 1404934"/>
                  <a:gd name="connsiteY12" fmla="*/ 987094 h 1641864"/>
                  <a:gd name="connsiteX13" fmla="*/ 470498 w 1404934"/>
                  <a:gd name="connsiteY13" fmla="*/ 4261 h 1641864"/>
                  <a:gd name="connsiteX14" fmla="*/ 578637 w 1404934"/>
                  <a:gd name="connsiteY14" fmla="*/ 3616 h 1641864"/>
                  <a:gd name="connsiteX15" fmla="*/ 580705 w 1404934"/>
                  <a:gd name="connsiteY15" fmla="*/ 3620 h 1641864"/>
                  <a:gd name="connsiteX16" fmla="*/ 633532 w 1404934"/>
                  <a:gd name="connsiteY16" fmla="*/ 0 h 1641864"/>
                  <a:gd name="connsiteX0" fmla="*/ 580705 w 1404934"/>
                  <a:gd name="connsiteY0" fmla="*/ 3531 h 1641775"/>
                  <a:gd name="connsiteX1" fmla="*/ 642264 w 1404934"/>
                  <a:gd name="connsiteY1" fmla="*/ 0 h 1641775"/>
                  <a:gd name="connsiteX2" fmla="*/ 859611 w 1404934"/>
                  <a:gd name="connsiteY2" fmla="*/ 4838 h 1641775"/>
                  <a:gd name="connsiteX3" fmla="*/ 869679 w 1404934"/>
                  <a:gd name="connsiteY3" fmla="*/ 4760 h 1641775"/>
                  <a:gd name="connsiteX4" fmla="*/ 888124 w 1404934"/>
                  <a:gd name="connsiteY4" fmla="*/ 4946 h 1641775"/>
                  <a:gd name="connsiteX5" fmla="*/ 920629 w 1404934"/>
                  <a:gd name="connsiteY5" fmla="*/ 5008 h 1641775"/>
                  <a:gd name="connsiteX6" fmla="*/ 1028230 w 1404934"/>
                  <a:gd name="connsiteY6" fmla="*/ 154843 h 1641775"/>
                  <a:gd name="connsiteX7" fmla="*/ 1403068 w 1404934"/>
                  <a:gd name="connsiteY7" fmla="*/ 1060953 h 1641775"/>
                  <a:gd name="connsiteX8" fmla="*/ 817301 w 1404934"/>
                  <a:gd name="connsiteY8" fmla="*/ 1625598 h 1641775"/>
                  <a:gd name="connsiteX9" fmla="*/ 745274 w 1404934"/>
                  <a:gd name="connsiteY9" fmla="*/ 1632731 h 1641775"/>
                  <a:gd name="connsiteX10" fmla="*/ 745275 w 1404934"/>
                  <a:gd name="connsiteY10" fmla="*/ 1636602 h 1641775"/>
                  <a:gd name="connsiteX11" fmla="*/ 693045 w 1404934"/>
                  <a:gd name="connsiteY11" fmla="*/ 1641775 h 1641775"/>
                  <a:gd name="connsiteX12" fmla="*/ 327 w 1404934"/>
                  <a:gd name="connsiteY12" fmla="*/ 987005 h 1641775"/>
                  <a:gd name="connsiteX13" fmla="*/ 470498 w 1404934"/>
                  <a:gd name="connsiteY13" fmla="*/ 4172 h 1641775"/>
                  <a:gd name="connsiteX14" fmla="*/ 578637 w 1404934"/>
                  <a:gd name="connsiteY14" fmla="*/ 3527 h 1641775"/>
                  <a:gd name="connsiteX15" fmla="*/ 580705 w 1404934"/>
                  <a:gd name="connsiteY15" fmla="*/ 3531 h 1641775"/>
                  <a:gd name="connsiteX0" fmla="*/ 580705 w 1404934"/>
                  <a:gd name="connsiteY0" fmla="*/ 4 h 1638248"/>
                  <a:gd name="connsiteX1" fmla="*/ 859611 w 1404934"/>
                  <a:gd name="connsiteY1" fmla="*/ 1311 h 1638248"/>
                  <a:gd name="connsiteX2" fmla="*/ 869679 w 1404934"/>
                  <a:gd name="connsiteY2" fmla="*/ 1233 h 1638248"/>
                  <a:gd name="connsiteX3" fmla="*/ 888124 w 1404934"/>
                  <a:gd name="connsiteY3" fmla="*/ 1419 h 1638248"/>
                  <a:gd name="connsiteX4" fmla="*/ 920629 w 1404934"/>
                  <a:gd name="connsiteY4" fmla="*/ 1481 h 1638248"/>
                  <a:gd name="connsiteX5" fmla="*/ 1028230 w 1404934"/>
                  <a:gd name="connsiteY5" fmla="*/ 151316 h 1638248"/>
                  <a:gd name="connsiteX6" fmla="*/ 1403068 w 1404934"/>
                  <a:gd name="connsiteY6" fmla="*/ 1057426 h 1638248"/>
                  <a:gd name="connsiteX7" fmla="*/ 817301 w 1404934"/>
                  <a:gd name="connsiteY7" fmla="*/ 1622071 h 1638248"/>
                  <a:gd name="connsiteX8" fmla="*/ 745274 w 1404934"/>
                  <a:gd name="connsiteY8" fmla="*/ 1629204 h 1638248"/>
                  <a:gd name="connsiteX9" fmla="*/ 745275 w 1404934"/>
                  <a:gd name="connsiteY9" fmla="*/ 1633075 h 1638248"/>
                  <a:gd name="connsiteX10" fmla="*/ 693045 w 1404934"/>
                  <a:gd name="connsiteY10" fmla="*/ 1638248 h 1638248"/>
                  <a:gd name="connsiteX11" fmla="*/ 327 w 1404934"/>
                  <a:gd name="connsiteY11" fmla="*/ 983478 h 1638248"/>
                  <a:gd name="connsiteX12" fmla="*/ 470498 w 1404934"/>
                  <a:gd name="connsiteY12" fmla="*/ 645 h 1638248"/>
                  <a:gd name="connsiteX13" fmla="*/ 578637 w 1404934"/>
                  <a:gd name="connsiteY13" fmla="*/ 0 h 1638248"/>
                  <a:gd name="connsiteX14" fmla="*/ 580705 w 1404934"/>
                  <a:gd name="connsiteY14" fmla="*/ 4 h 1638248"/>
                  <a:gd name="connsiteX0" fmla="*/ 578637 w 1404934"/>
                  <a:gd name="connsiteY0" fmla="*/ 0 h 1638248"/>
                  <a:gd name="connsiteX1" fmla="*/ 859611 w 1404934"/>
                  <a:gd name="connsiteY1" fmla="*/ 1311 h 1638248"/>
                  <a:gd name="connsiteX2" fmla="*/ 869679 w 1404934"/>
                  <a:gd name="connsiteY2" fmla="*/ 1233 h 1638248"/>
                  <a:gd name="connsiteX3" fmla="*/ 888124 w 1404934"/>
                  <a:gd name="connsiteY3" fmla="*/ 1419 h 1638248"/>
                  <a:gd name="connsiteX4" fmla="*/ 920629 w 1404934"/>
                  <a:gd name="connsiteY4" fmla="*/ 1481 h 1638248"/>
                  <a:gd name="connsiteX5" fmla="*/ 1028230 w 1404934"/>
                  <a:gd name="connsiteY5" fmla="*/ 151316 h 1638248"/>
                  <a:gd name="connsiteX6" fmla="*/ 1403068 w 1404934"/>
                  <a:gd name="connsiteY6" fmla="*/ 1057426 h 1638248"/>
                  <a:gd name="connsiteX7" fmla="*/ 817301 w 1404934"/>
                  <a:gd name="connsiteY7" fmla="*/ 1622071 h 1638248"/>
                  <a:gd name="connsiteX8" fmla="*/ 745274 w 1404934"/>
                  <a:gd name="connsiteY8" fmla="*/ 1629204 h 1638248"/>
                  <a:gd name="connsiteX9" fmla="*/ 745275 w 1404934"/>
                  <a:gd name="connsiteY9" fmla="*/ 1633075 h 1638248"/>
                  <a:gd name="connsiteX10" fmla="*/ 693045 w 1404934"/>
                  <a:gd name="connsiteY10" fmla="*/ 1638248 h 1638248"/>
                  <a:gd name="connsiteX11" fmla="*/ 327 w 1404934"/>
                  <a:gd name="connsiteY11" fmla="*/ 983478 h 1638248"/>
                  <a:gd name="connsiteX12" fmla="*/ 470498 w 1404934"/>
                  <a:gd name="connsiteY12" fmla="*/ 645 h 1638248"/>
                  <a:gd name="connsiteX13" fmla="*/ 578637 w 1404934"/>
                  <a:gd name="connsiteY13" fmla="*/ 0 h 1638248"/>
                  <a:gd name="connsiteX0" fmla="*/ 470498 w 1404934"/>
                  <a:gd name="connsiteY0" fmla="*/ 0 h 1637603"/>
                  <a:gd name="connsiteX1" fmla="*/ 859611 w 1404934"/>
                  <a:gd name="connsiteY1" fmla="*/ 666 h 1637603"/>
                  <a:gd name="connsiteX2" fmla="*/ 869679 w 1404934"/>
                  <a:gd name="connsiteY2" fmla="*/ 588 h 1637603"/>
                  <a:gd name="connsiteX3" fmla="*/ 888124 w 1404934"/>
                  <a:gd name="connsiteY3" fmla="*/ 774 h 1637603"/>
                  <a:gd name="connsiteX4" fmla="*/ 920629 w 1404934"/>
                  <a:gd name="connsiteY4" fmla="*/ 836 h 1637603"/>
                  <a:gd name="connsiteX5" fmla="*/ 1028230 w 1404934"/>
                  <a:gd name="connsiteY5" fmla="*/ 150671 h 1637603"/>
                  <a:gd name="connsiteX6" fmla="*/ 1403068 w 1404934"/>
                  <a:gd name="connsiteY6" fmla="*/ 1056781 h 1637603"/>
                  <a:gd name="connsiteX7" fmla="*/ 817301 w 1404934"/>
                  <a:gd name="connsiteY7" fmla="*/ 1621426 h 1637603"/>
                  <a:gd name="connsiteX8" fmla="*/ 745274 w 1404934"/>
                  <a:gd name="connsiteY8" fmla="*/ 1628559 h 1637603"/>
                  <a:gd name="connsiteX9" fmla="*/ 745275 w 1404934"/>
                  <a:gd name="connsiteY9" fmla="*/ 1632430 h 1637603"/>
                  <a:gd name="connsiteX10" fmla="*/ 693045 w 1404934"/>
                  <a:gd name="connsiteY10" fmla="*/ 1637603 h 1637603"/>
                  <a:gd name="connsiteX11" fmla="*/ 327 w 1404934"/>
                  <a:gd name="connsiteY11" fmla="*/ 982833 h 1637603"/>
                  <a:gd name="connsiteX12" fmla="*/ 470498 w 1404934"/>
                  <a:gd name="connsiteY12" fmla="*/ 0 h 1637603"/>
                  <a:gd name="connsiteX0" fmla="*/ 470498 w 1404934"/>
                  <a:gd name="connsiteY0" fmla="*/ 0 h 1637603"/>
                  <a:gd name="connsiteX1" fmla="*/ 859611 w 1404934"/>
                  <a:gd name="connsiteY1" fmla="*/ 666 h 1637603"/>
                  <a:gd name="connsiteX2" fmla="*/ 888124 w 1404934"/>
                  <a:gd name="connsiteY2" fmla="*/ 774 h 1637603"/>
                  <a:gd name="connsiteX3" fmla="*/ 920629 w 1404934"/>
                  <a:gd name="connsiteY3" fmla="*/ 836 h 1637603"/>
                  <a:gd name="connsiteX4" fmla="*/ 1028230 w 1404934"/>
                  <a:gd name="connsiteY4" fmla="*/ 150671 h 1637603"/>
                  <a:gd name="connsiteX5" fmla="*/ 1403068 w 1404934"/>
                  <a:gd name="connsiteY5" fmla="*/ 1056781 h 1637603"/>
                  <a:gd name="connsiteX6" fmla="*/ 817301 w 1404934"/>
                  <a:gd name="connsiteY6" fmla="*/ 1621426 h 1637603"/>
                  <a:gd name="connsiteX7" fmla="*/ 745274 w 1404934"/>
                  <a:gd name="connsiteY7" fmla="*/ 1628559 h 1637603"/>
                  <a:gd name="connsiteX8" fmla="*/ 745275 w 1404934"/>
                  <a:gd name="connsiteY8" fmla="*/ 1632430 h 1637603"/>
                  <a:gd name="connsiteX9" fmla="*/ 693045 w 1404934"/>
                  <a:gd name="connsiteY9" fmla="*/ 1637603 h 1637603"/>
                  <a:gd name="connsiteX10" fmla="*/ 327 w 1404934"/>
                  <a:gd name="connsiteY10" fmla="*/ 982833 h 1637603"/>
                  <a:gd name="connsiteX11" fmla="*/ 470498 w 1404934"/>
                  <a:gd name="connsiteY11" fmla="*/ 0 h 1637603"/>
                  <a:gd name="connsiteX0" fmla="*/ 470498 w 1404934"/>
                  <a:gd name="connsiteY0" fmla="*/ 0 h 1637603"/>
                  <a:gd name="connsiteX1" fmla="*/ 888124 w 1404934"/>
                  <a:gd name="connsiteY1" fmla="*/ 774 h 1637603"/>
                  <a:gd name="connsiteX2" fmla="*/ 920629 w 1404934"/>
                  <a:gd name="connsiteY2" fmla="*/ 836 h 1637603"/>
                  <a:gd name="connsiteX3" fmla="*/ 1028230 w 1404934"/>
                  <a:gd name="connsiteY3" fmla="*/ 150671 h 1637603"/>
                  <a:gd name="connsiteX4" fmla="*/ 1403068 w 1404934"/>
                  <a:gd name="connsiteY4" fmla="*/ 1056781 h 1637603"/>
                  <a:gd name="connsiteX5" fmla="*/ 817301 w 1404934"/>
                  <a:gd name="connsiteY5" fmla="*/ 1621426 h 1637603"/>
                  <a:gd name="connsiteX6" fmla="*/ 745274 w 1404934"/>
                  <a:gd name="connsiteY6" fmla="*/ 1628559 h 1637603"/>
                  <a:gd name="connsiteX7" fmla="*/ 745275 w 1404934"/>
                  <a:gd name="connsiteY7" fmla="*/ 1632430 h 1637603"/>
                  <a:gd name="connsiteX8" fmla="*/ 693045 w 1404934"/>
                  <a:gd name="connsiteY8" fmla="*/ 1637603 h 1637603"/>
                  <a:gd name="connsiteX9" fmla="*/ 327 w 1404934"/>
                  <a:gd name="connsiteY9" fmla="*/ 982833 h 1637603"/>
                  <a:gd name="connsiteX10" fmla="*/ 470498 w 1404934"/>
                  <a:gd name="connsiteY10" fmla="*/ 0 h 1637603"/>
                  <a:gd name="connsiteX0" fmla="*/ 470498 w 1404934"/>
                  <a:gd name="connsiteY0" fmla="*/ 0 h 1637603"/>
                  <a:gd name="connsiteX1" fmla="*/ 920629 w 1404934"/>
                  <a:gd name="connsiteY1" fmla="*/ 836 h 1637603"/>
                  <a:gd name="connsiteX2" fmla="*/ 1028230 w 1404934"/>
                  <a:gd name="connsiteY2" fmla="*/ 150671 h 1637603"/>
                  <a:gd name="connsiteX3" fmla="*/ 1403068 w 1404934"/>
                  <a:gd name="connsiteY3" fmla="*/ 1056781 h 1637603"/>
                  <a:gd name="connsiteX4" fmla="*/ 817301 w 1404934"/>
                  <a:gd name="connsiteY4" fmla="*/ 1621426 h 1637603"/>
                  <a:gd name="connsiteX5" fmla="*/ 745274 w 1404934"/>
                  <a:gd name="connsiteY5" fmla="*/ 1628559 h 1637603"/>
                  <a:gd name="connsiteX6" fmla="*/ 745275 w 1404934"/>
                  <a:gd name="connsiteY6" fmla="*/ 1632430 h 1637603"/>
                  <a:gd name="connsiteX7" fmla="*/ 693045 w 1404934"/>
                  <a:gd name="connsiteY7" fmla="*/ 1637603 h 1637603"/>
                  <a:gd name="connsiteX8" fmla="*/ 327 w 1404934"/>
                  <a:gd name="connsiteY8" fmla="*/ 982833 h 1637603"/>
                  <a:gd name="connsiteX9" fmla="*/ 470498 w 1404934"/>
                  <a:gd name="connsiteY9" fmla="*/ 0 h 1637603"/>
                  <a:gd name="connsiteX0" fmla="*/ 470498 w 1404934"/>
                  <a:gd name="connsiteY0" fmla="*/ 0 h 1683754"/>
                  <a:gd name="connsiteX1" fmla="*/ 920629 w 1404934"/>
                  <a:gd name="connsiteY1" fmla="*/ 836 h 1683754"/>
                  <a:gd name="connsiteX2" fmla="*/ 1028230 w 1404934"/>
                  <a:gd name="connsiteY2" fmla="*/ 150671 h 1683754"/>
                  <a:gd name="connsiteX3" fmla="*/ 1403068 w 1404934"/>
                  <a:gd name="connsiteY3" fmla="*/ 1056781 h 1683754"/>
                  <a:gd name="connsiteX4" fmla="*/ 817301 w 1404934"/>
                  <a:gd name="connsiteY4" fmla="*/ 1621426 h 1683754"/>
                  <a:gd name="connsiteX5" fmla="*/ 745274 w 1404934"/>
                  <a:gd name="connsiteY5" fmla="*/ 1628559 h 1683754"/>
                  <a:gd name="connsiteX6" fmla="*/ 693045 w 1404934"/>
                  <a:gd name="connsiteY6" fmla="*/ 1637603 h 1683754"/>
                  <a:gd name="connsiteX7" fmla="*/ 327 w 1404934"/>
                  <a:gd name="connsiteY7" fmla="*/ 982833 h 1683754"/>
                  <a:gd name="connsiteX8" fmla="*/ 470498 w 1404934"/>
                  <a:gd name="connsiteY8" fmla="*/ 0 h 1683754"/>
                  <a:gd name="connsiteX0" fmla="*/ 470498 w 1404934"/>
                  <a:gd name="connsiteY0" fmla="*/ 0 h 1637603"/>
                  <a:gd name="connsiteX1" fmla="*/ 920629 w 1404934"/>
                  <a:gd name="connsiteY1" fmla="*/ 836 h 1637603"/>
                  <a:gd name="connsiteX2" fmla="*/ 1028230 w 1404934"/>
                  <a:gd name="connsiteY2" fmla="*/ 150671 h 1637603"/>
                  <a:gd name="connsiteX3" fmla="*/ 1403068 w 1404934"/>
                  <a:gd name="connsiteY3" fmla="*/ 1056781 h 1637603"/>
                  <a:gd name="connsiteX4" fmla="*/ 817301 w 1404934"/>
                  <a:gd name="connsiteY4" fmla="*/ 1621426 h 1637603"/>
                  <a:gd name="connsiteX5" fmla="*/ 693045 w 1404934"/>
                  <a:gd name="connsiteY5" fmla="*/ 1637603 h 1637603"/>
                  <a:gd name="connsiteX6" fmla="*/ 327 w 1404934"/>
                  <a:gd name="connsiteY6" fmla="*/ 982833 h 1637603"/>
                  <a:gd name="connsiteX7" fmla="*/ 470498 w 1404934"/>
                  <a:gd name="connsiteY7" fmla="*/ 0 h 1637603"/>
                  <a:gd name="connsiteX0" fmla="*/ 470498 w 1412889"/>
                  <a:gd name="connsiteY0" fmla="*/ 0 h 1637923"/>
                  <a:gd name="connsiteX1" fmla="*/ 920629 w 1412889"/>
                  <a:gd name="connsiteY1" fmla="*/ 836 h 1637923"/>
                  <a:gd name="connsiteX2" fmla="*/ 1028230 w 1412889"/>
                  <a:gd name="connsiteY2" fmla="*/ 150671 h 1637923"/>
                  <a:gd name="connsiteX3" fmla="*/ 1403068 w 1412889"/>
                  <a:gd name="connsiteY3" fmla="*/ 1056781 h 1637923"/>
                  <a:gd name="connsiteX4" fmla="*/ 693045 w 1412889"/>
                  <a:gd name="connsiteY4" fmla="*/ 1637603 h 1637923"/>
                  <a:gd name="connsiteX5" fmla="*/ 327 w 1412889"/>
                  <a:gd name="connsiteY5" fmla="*/ 982833 h 1637923"/>
                  <a:gd name="connsiteX6" fmla="*/ 470498 w 1412889"/>
                  <a:gd name="connsiteY6" fmla="*/ 0 h 1637923"/>
                  <a:gd name="connsiteX0" fmla="*/ 470498 w 1412889"/>
                  <a:gd name="connsiteY0" fmla="*/ 0 h 1637603"/>
                  <a:gd name="connsiteX1" fmla="*/ 920629 w 1412889"/>
                  <a:gd name="connsiteY1" fmla="*/ 836 h 1637603"/>
                  <a:gd name="connsiteX2" fmla="*/ 1028230 w 1412889"/>
                  <a:gd name="connsiteY2" fmla="*/ 150671 h 1637603"/>
                  <a:gd name="connsiteX3" fmla="*/ 1403068 w 1412889"/>
                  <a:gd name="connsiteY3" fmla="*/ 1056781 h 1637603"/>
                  <a:gd name="connsiteX4" fmla="*/ 693045 w 1412889"/>
                  <a:gd name="connsiteY4" fmla="*/ 1637603 h 1637603"/>
                  <a:gd name="connsiteX5" fmla="*/ 327 w 1412889"/>
                  <a:gd name="connsiteY5" fmla="*/ 982833 h 1637603"/>
                  <a:gd name="connsiteX6" fmla="*/ 470498 w 1412889"/>
                  <a:gd name="connsiteY6" fmla="*/ 0 h 1637603"/>
                  <a:gd name="connsiteX0" fmla="*/ 470498 w 1412889"/>
                  <a:gd name="connsiteY0" fmla="*/ 0 h 1637603"/>
                  <a:gd name="connsiteX1" fmla="*/ 920629 w 1412889"/>
                  <a:gd name="connsiteY1" fmla="*/ 836 h 1637603"/>
                  <a:gd name="connsiteX2" fmla="*/ 1028230 w 1412889"/>
                  <a:gd name="connsiteY2" fmla="*/ 150671 h 1637603"/>
                  <a:gd name="connsiteX3" fmla="*/ 1403068 w 1412889"/>
                  <a:gd name="connsiteY3" fmla="*/ 1056781 h 1637603"/>
                  <a:gd name="connsiteX4" fmla="*/ 693045 w 1412889"/>
                  <a:gd name="connsiteY4" fmla="*/ 1637603 h 1637603"/>
                  <a:gd name="connsiteX5" fmla="*/ 327 w 1412889"/>
                  <a:gd name="connsiteY5" fmla="*/ 982833 h 1637603"/>
                  <a:gd name="connsiteX6" fmla="*/ 470498 w 1412889"/>
                  <a:gd name="connsiteY6" fmla="*/ 0 h 1637603"/>
                  <a:gd name="connsiteX0" fmla="*/ 470498 w 1408919"/>
                  <a:gd name="connsiteY0" fmla="*/ 0 h 1637603"/>
                  <a:gd name="connsiteX1" fmla="*/ 920629 w 1408919"/>
                  <a:gd name="connsiteY1" fmla="*/ 836 h 1637603"/>
                  <a:gd name="connsiteX2" fmla="*/ 1028230 w 1408919"/>
                  <a:gd name="connsiteY2" fmla="*/ 150671 h 1637603"/>
                  <a:gd name="connsiteX3" fmla="*/ 1403068 w 1408919"/>
                  <a:gd name="connsiteY3" fmla="*/ 1056781 h 1637603"/>
                  <a:gd name="connsiteX4" fmla="*/ 693045 w 1408919"/>
                  <a:gd name="connsiteY4" fmla="*/ 1637603 h 1637603"/>
                  <a:gd name="connsiteX5" fmla="*/ 327 w 1408919"/>
                  <a:gd name="connsiteY5" fmla="*/ 982833 h 1637603"/>
                  <a:gd name="connsiteX6" fmla="*/ 470498 w 1408919"/>
                  <a:gd name="connsiteY6" fmla="*/ 0 h 16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919" h="1637603">
                    <a:moveTo>
                      <a:pt x="470498" y="0"/>
                    </a:moveTo>
                    <a:lnTo>
                      <a:pt x="920629" y="836"/>
                    </a:lnTo>
                    <a:lnTo>
                      <a:pt x="1028230" y="150671"/>
                    </a:lnTo>
                    <a:cubicBezTo>
                      <a:pt x="1268780" y="492095"/>
                      <a:pt x="1443594" y="808959"/>
                      <a:pt x="1403068" y="1056781"/>
                    </a:cubicBezTo>
                    <a:cubicBezTo>
                      <a:pt x="1362542" y="1304603"/>
                      <a:pt x="1181447" y="1607687"/>
                      <a:pt x="693045" y="1637603"/>
                    </a:cubicBezTo>
                    <a:cubicBezTo>
                      <a:pt x="461599" y="1626977"/>
                      <a:pt x="25694" y="1544153"/>
                      <a:pt x="327" y="982833"/>
                    </a:cubicBezTo>
                    <a:cubicBezTo>
                      <a:pt x="-10973" y="548122"/>
                      <a:pt x="272795" y="288164"/>
                      <a:pt x="470498" y="0"/>
                    </a:cubicBezTo>
                    <a:close/>
                  </a:path>
                </a:pathLst>
              </a:cu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104" name="Freeform 54">
                <a:extLst>
                  <a:ext uri="{FF2B5EF4-FFF2-40B4-BE49-F238E27FC236}">
                    <a16:creationId xmlns:a16="http://schemas.microsoft.com/office/drawing/2014/main" id="{D7F75E30-70C1-4233-89F0-452CAAAC7D1D}"/>
                  </a:ext>
                </a:extLst>
              </p:cNvPr>
              <p:cNvSpPr/>
              <p:nvPr/>
            </p:nvSpPr>
            <p:spPr>
              <a:xfrm rot="17518257">
                <a:off x="1254293" y="5020430"/>
                <a:ext cx="1599546" cy="970286"/>
              </a:xfrm>
              <a:custGeom>
                <a:avLst/>
                <a:gdLst>
                  <a:gd name="connsiteX0" fmla="*/ 1617639 w 1617639"/>
                  <a:gd name="connsiteY0" fmla="*/ 103706 h 970286"/>
                  <a:gd name="connsiteX1" fmla="*/ 818462 w 1617639"/>
                  <a:gd name="connsiteY1" fmla="*/ 946838 h 970286"/>
                  <a:gd name="connsiteX2" fmla="*/ 17768 w 1617639"/>
                  <a:gd name="connsiteY2" fmla="*/ 504238 h 970286"/>
                  <a:gd name="connsiteX3" fmla="*/ 0 w 1617639"/>
                  <a:gd name="connsiteY3" fmla="*/ 446371 h 970286"/>
                  <a:gd name="connsiteX4" fmla="*/ 33562 w 1617639"/>
                  <a:gd name="connsiteY4" fmla="*/ 510498 h 970286"/>
                  <a:gd name="connsiteX5" fmla="*/ 776356 w 1617639"/>
                  <a:gd name="connsiteY5" fmla="*/ 842469 h 970286"/>
                  <a:gd name="connsiteX6" fmla="*/ 1476418 w 1617639"/>
                  <a:gd name="connsiteY6" fmla="*/ 155845 h 970286"/>
                  <a:gd name="connsiteX7" fmla="*/ 1575113 w 1617639"/>
                  <a:gd name="connsiteY7" fmla="*/ 0 h 970286"/>
                  <a:gd name="connsiteX8" fmla="*/ 1576582 w 1617639"/>
                  <a:gd name="connsiteY8" fmla="*/ 3662 h 970286"/>
                  <a:gd name="connsiteX9" fmla="*/ 1617639 w 1617639"/>
                  <a:gd name="connsiteY9" fmla="*/ 103706 h 9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639" h="970286">
                    <a:moveTo>
                      <a:pt x="1617639" y="103706"/>
                    </a:moveTo>
                    <a:cubicBezTo>
                      <a:pt x="1347232" y="537049"/>
                      <a:pt x="1132028" y="845983"/>
                      <a:pt x="818462" y="946838"/>
                    </a:cubicBezTo>
                    <a:cubicBezTo>
                      <a:pt x="504896" y="1047693"/>
                      <a:pt x="144395" y="808907"/>
                      <a:pt x="17768" y="504238"/>
                    </a:cubicBezTo>
                    <a:lnTo>
                      <a:pt x="0" y="446371"/>
                    </a:lnTo>
                    <a:lnTo>
                      <a:pt x="33562" y="510498"/>
                    </a:lnTo>
                    <a:cubicBezTo>
                      <a:pt x="191681" y="758928"/>
                      <a:pt x="501986" y="930717"/>
                      <a:pt x="776356" y="842469"/>
                    </a:cubicBezTo>
                    <a:cubicBezTo>
                      <a:pt x="1050726" y="754221"/>
                      <a:pt x="1249788" y="506663"/>
                      <a:pt x="1476418" y="155845"/>
                    </a:cubicBezTo>
                    <a:lnTo>
                      <a:pt x="1575113" y="0"/>
                    </a:lnTo>
                    <a:lnTo>
                      <a:pt x="1576582" y="3662"/>
                    </a:lnTo>
                    <a:cubicBezTo>
                      <a:pt x="1587014" y="29435"/>
                      <a:pt x="1600374" y="62025"/>
                      <a:pt x="1617639" y="103706"/>
                    </a:cubicBezTo>
                    <a:close/>
                  </a:path>
                </a:pathLst>
              </a:cu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grpSp>
        <p:sp>
          <p:nvSpPr>
            <p:cNvPr id="97" name="Freeform 47">
              <a:extLst>
                <a:ext uri="{FF2B5EF4-FFF2-40B4-BE49-F238E27FC236}">
                  <a16:creationId xmlns:a16="http://schemas.microsoft.com/office/drawing/2014/main" id="{A4163AF0-E9C8-43ED-BF4E-45FB3ABAEBC0}"/>
                </a:ext>
              </a:extLst>
            </p:cNvPr>
            <p:cNvSpPr/>
            <p:nvPr/>
          </p:nvSpPr>
          <p:spPr>
            <a:xfrm>
              <a:off x="6307089" y="4067153"/>
              <a:ext cx="985099" cy="443126"/>
            </a:xfrm>
            <a:custGeom>
              <a:avLst/>
              <a:gdLst>
                <a:gd name="connsiteX0" fmla="*/ 0 w 813575"/>
                <a:gd name="connsiteY0" fmla="*/ 227668 h 359952"/>
                <a:gd name="connsiteX1" fmla="*/ 0 w 813575"/>
                <a:gd name="connsiteY1" fmla="*/ 227669 h 359952"/>
                <a:gd name="connsiteX2" fmla="*/ 0 w 813575"/>
                <a:gd name="connsiteY2" fmla="*/ 227669 h 359952"/>
                <a:gd name="connsiteX3" fmla="*/ 754470 w 813575"/>
                <a:gd name="connsiteY3" fmla="*/ 0 h 359952"/>
                <a:gd name="connsiteX4" fmla="*/ 813575 w 813575"/>
                <a:gd name="connsiteY4" fmla="*/ 63104 h 359952"/>
                <a:gd name="connsiteX5" fmla="*/ 677979 w 813575"/>
                <a:gd name="connsiteY5" fmla="*/ 134209 h 359952"/>
                <a:gd name="connsiteX6" fmla="*/ 451952 w 813575"/>
                <a:gd name="connsiteY6" fmla="*/ 192967 h 359952"/>
                <a:gd name="connsiteX7" fmla="*/ 447885 w 813575"/>
                <a:gd name="connsiteY7" fmla="*/ 194508 h 359952"/>
                <a:gd name="connsiteX8" fmla="*/ 454205 w 813575"/>
                <a:gd name="connsiteY8" fmla="*/ 19449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415151 w 813575"/>
                <a:gd name="connsiteY24" fmla="*/ 192335 h 359952"/>
                <a:gd name="connsiteX25" fmla="*/ 413741 w 813575"/>
                <a:gd name="connsiteY25" fmla="*/ 191225 h 359952"/>
                <a:gd name="connsiteX26" fmla="*/ 542382 w 813575"/>
                <a:gd name="connsiteY26" fmla="*/ 89012 h 359952"/>
                <a:gd name="connsiteX27" fmla="*/ 754470 w 813575"/>
                <a:gd name="connsiteY27"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454205 w 813575"/>
                <a:gd name="connsiteY9" fmla="*/ 194498 h 359952"/>
                <a:gd name="connsiteX10" fmla="*/ 577761 w 813575"/>
                <a:gd name="connsiteY10" fmla="*/ 201824 h 359952"/>
                <a:gd name="connsiteX11" fmla="*/ 793638 w 813575"/>
                <a:gd name="connsiteY11" fmla="*/ 273694 h 359952"/>
                <a:gd name="connsiteX12" fmla="*/ 794913 w 813575"/>
                <a:gd name="connsiteY12" fmla="*/ 359952 h 359952"/>
                <a:gd name="connsiteX13" fmla="*/ 647385 w 813575"/>
                <a:gd name="connsiteY13" fmla="*/ 324697 h 359952"/>
                <a:gd name="connsiteX14" fmla="*/ 441503 w 813575"/>
                <a:gd name="connsiteY14" fmla="*/ 220904 h 359952"/>
                <a:gd name="connsiteX15" fmla="*/ 434139 w 813575"/>
                <a:gd name="connsiteY15" fmla="*/ 218156 h 359952"/>
                <a:gd name="connsiteX16" fmla="*/ 438079 w 813575"/>
                <a:gd name="connsiteY16" fmla="*/ 227669 h 359952"/>
                <a:gd name="connsiteX17" fmla="*/ 438078 w 813575"/>
                <a:gd name="connsiteY17" fmla="*/ 227669 h 359952"/>
                <a:gd name="connsiteX18" fmla="*/ 393972 w 813575"/>
                <a:gd name="connsiteY18" fmla="*/ 271775 h 359952"/>
                <a:gd name="connsiteX19" fmla="*/ 44106 w 813575"/>
                <a:gd name="connsiteY19" fmla="*/ 271774 h 359952"/>
                <a:gd name="connsiteX20" fmla="*/ 12918 w 813575"/>
                <a:gd name="connsiteY20" fmla="*/ 258856 h 359952"/>
                <a:gd name="connsiteX21" fmla="*/ 0 w 813575"/>
                <a:gd name="connsiteY21" fmla="*/ 227669 h 359952"/>
                <a:gd name="connsiteX22" fmla="*/ 12918 w 813575"/>
                <a:gd name="connsiteY22" fmla="*/ 196482 h 359952"/>
                <a:gd name="connsiteX23" fmla="*/ 44106 w 813575"/>
                <a:gd name="connsiteY23" fmla="*/ 183563 h 359952"/>
                <a:gd name="connsiteX24" fmla="*/ 393973 w 813575"/>
                <a:gd name="connsiteY24" fmla="*/ 183563 h 359952"/>
                <a:gd name="connsiteX25" fmla="*/ 415151 w 813575"/>
                <a:gd name="connsiteY25" fmla="*/ 192335 h 359952"/>
                <a:gd name="connsiteX26" fmla="*/ 542382 w 813575"/>
                <a:gd name="connsiteY26" fmla="*/ 89012 h 359952"/>
                <a:gd name="connsiteX27" fmla="*/ 754470 w 813575"/>
                <a:gd name="connsiteY27"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454205 w 813575"/>
                <a:gd name="connsiteY9" fmla="*/ 194498 h 359952"/>
                <a:gd name="connsiteX10" fmla="*/ 577761 w 813575"/>
                <a:gd name="connsiteY10" fmla="*/ 201824 h 359952"/>
                <a:gd name="connsiteX11" fmla="*/ 793638 w 813575"/>
                <a:gd name="connsiteY11" fmla="*/ 273694 h 359952"/>
                <a:gd name="connsiteX12" fmla="*/ 794913 w 813575"/>
                <a:gd name="connsiteY12" fmla="*/ 359952 h 359952"/>
                <a:gd name="connsiteX13" fmla="*/ 647385 w 813575"/>
                <a:gd name="connsiteY13" fmla="*/ 324697 h 359952"/>
                <a:gd name="connsiteX14" fmla="*/ 441503 w 813575"/>
                <a:gd name="connsiteY14" fmla="*/ 220904 h 359952"/>
                <a:gd name="connsiteX15" fmla="*/ 434139 w 813575"/>
                <a:gd name="connsiteY15" fmla="*/ 218156 h 359952"/>
                <a:gd name="connsiteX16" fmla="*/ 438079 w 813575"/>
                <a:gd name="connsiteY16" fmla="*/ 227669 h 359952"/>
                <a:gd name="connsiteX17" fmla="*/ 438078 w 813575"/>
                <a:gd name="connsiteY17" fmla="*/ 227669 h 359952"/>
                <a:gd name="connsiteX18" fmla="*/ 393972 w 813575"/>
                <a:gd name="connsiteY18" fmla="*/ 271775 h 359952"/>
                <a:gd name="connsiteX19" fmla="*/ 44106 w 813575"/>
                <a:gd name="connsiteY19" fmla="*/ 271774 h 359952"/>
                <a:gd name="connsiteX20" fmla="*/ 12918 w 813575"/>
                <a:gd name="connsiteY20" fmla="*/ 258856 h 359952"/>
                <a:gd name="connsiteX21" fmla="*/ 0 w 813575"/>
                <a:gd name="connsiteY21" fmla="*/ 227669 h 359952"/>
                <a:gd name="connsiteX22" fmla="*/ 12918 w 813575"/>
                <a:gd name="connsiteY22" fmla="*/ 196482 h 359952"/>
                <a:gd name="connsiteX23" fmla="*/ 44106 w 813575"/>
                <a:gd name="connsiteY23" fmla="*/ 183563 h 359952"/>
                <a:gd name="connsiteX24" fmla="*/ 393973 w 813575"/>
                <a:gd name="connsiteY24" fmla="*/ 183563 h 359952"/>
                <a:gd name="connsiteX25" fmla="*/ 542382 w 813575"/>
                <a:gd name="connsiteY25" fmla="*/ 89012 h 359952"/>
                <a:gd name="connsiteX26" fmla="*/ 754470 w 813575"/>
                <a:gd name="connsiteY26"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447885 w 813575"/>
                <a:gd name="connsiteY8" fmla="*/ 19450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542382 w 813575"/>
                <a:gd name="connsiteY24" fmla="*/ 89012 h 359952"/>
                <a:gd name="connsiteX25" fmla="*/ 754470 w 813575"/>
                <a:gd name="connsiteY25" fmla="*/ 0 h 359952"/>
                <a:gd name="connsiteX0" fmla="*/ 0 w 813575"/>
                <a:gd name="connsiteY0" fmla="*/ 227668 h 359952"/>
                <a:gd name="connsiteX1" fmla="*/ 0 w 813575"/>
                <a:gd name="connsiteY1" fmla="*/ 227669 h 359952"/>
                <a:gd name="connsiteX2" fmla="*/ 0 w 813575"/>
                <a:gd name="connsiteY2" fmla="*/ 227669 h 359952"/>
                <a:gd name="connsiteX3" fmla="*/ 0 w 813575"/>
                <a:gd name="connsiteY3" fmla="*/ 227668 h 359952"/>
                <a:gd name="connsiteX4" fmla="*/ 754470 w 813575"/>
                <a:gd name="connsiteY4" fmla="*/ 0 h 359952"/>
                <a:gd name="connsiteX5" fmla="*/ 813575 w 813575"/>
                <a:gd name="connsiteY5" fmla="*/ 63104 h 359952"/>
                <a:gd name="connsiteX6" fmla="*/ 677979 w 813575"/>
                <a:gd name="connsiteY6" fmla="*/ 134209 h 359952"/>
                <a:gd name="connsiteX7" fmla="*/ 451952 w 813575"/>
                <a:gd name="connsiteY7" fmla="*/ 192967 h 359952"/>
                <a:gd name="connsiteX8" fmla="*/ 577761 w 813575"/>
                <a:gd name="connsiteY8" fmla="*/ 201824 h 359952"/>
                <a:gd name="connsiteX9" fmla="*/ 793638 w 813575"/>
                <a:gd name="connsiteY9" fmla="*/ 273694 h 359952"/>
                <a:gd name="connsiteX10" fmla="*/ 794913 w 813575"/>
                <a:gd name="connsiteY10" fmla="*/ 359952 h 359952"/>
                <a:gd name="connsiteX11" fmla="*/ 647385 w 813575"/>
                <a:gd name="connsiteY11" fmla="*/ 324697 h 359952"/>
                <a:gd name="connsiteX12" fmla="*/ 441503 w 813575"/>
                <a:gd name="connsiteY12" fmla="*/ 220904 h 359952"/>
                <a:gd name="connsiteX13" fmla="*/ 434139 w 813575"/>
                <a:gd name="connsiteY13" fmla="*/ 218156 h 359952"/>
                <a:gd name="connsiteX14" fmla="*/ 438079 w 813575"/>
                <a:gd name="connsiteY14" fmla="*/ 227669 h 359952"/>
                <a:gd name="connsiteX15" fmla="*/ 438078 w 813575"/>
                <a:gd name="connsiteY15" fmla="*/ 227669 h 359952"/>
                <a:gd name="connsiteX16" fmla="*/ 393972 w 813575"/>
                <a:gd name="connsiteY16" fmla="*/ 271775 h 359952"/>
                <a:gd name="connsiteX17" fmla="*/ 44106 w 813575"/>
                <a:gd name="connsiteY17" fmla="*/ 271774 h 359952"/>
                <a:gd name="connsiteX18" fmla="*/ 12918 w 813575"/>
                <a:gd name="connsiteY18" fmla="*/ 258856 h 359952"/>
                <a:gd name="connsiteX19" fmla="*/ 0 w 813575"/>
                <a:gd name="connsiteY19" fmla="*/ 227669 h 359952"/>
                <a:gd name="connsiteX20" fmla="*/ 12918 w 813575"/>
                <a:gd name="connsiteY20" fmla="*/ 196482 h 359952"/>
                <a:gd name="connsiteX21" fmla="*/ 44106 w 813575"/>
                <a:gd name="connsiteY21" fmla="*/ 183563 h 359952"/>
                <a:gd name="connsiteX22" fmla="*/ 393973 w 813575"/>
                <a:gd name="connsiteY22" fmla="*/ 183563 h 359952"/>
                <a:gd name="connsiteX23" fmla="*/ 542382 w 813575"/>
                <a:gd name="connsiteY23" fmla="*/ 89012 h 359952"/>
                <a:gd name="connsiteX24" fmla="*/ 754470 w 813575"/>
                <a:gd name="connsiteY24" fmla="*/ 0 h 35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3575" h="359952">
                  <a:moveTo>
                    <a:pt x="0" y="227668"/>
                  </a:moveTo>
                  <a:lnTo>
                    <a:pt x="0" y="227669"/>
                  </a:lnTo>
                  <a:lnTo>
                    <a:pt x="0" y="227669"/>
                  </a:lnTo>
                  <a:lnTo>
                    <a:pt x="0" y="227668"/>
                  </a:lnTo>
                  <a:close/>
                  <a:moveTo>
                    <a:pt x="754470" y="0"/>
                  </a:moveTo>
                  <a:lnTo>
                    <a:pt x="813575" y="63104"/>
                  </a:lnTo>
                  <a:cubicBezTo>
                    <a:pt x="768376" y="86806"/>
                    <a:pt x="754470" y="124415"/>
                    <a:pt x="677979" y="134209"/>
                  </a:cubicBezTo>
                  <a:cubicBezTo>
                    <a:pt x="477192" y="131723"/>
                    <a:pt x="497348" y="169166"/>
                    <a:pt x="451952" y="192967"/>
                  </a:cubicBezTo>
                  <a:lnTo>
                    <a:pt x="577761" y="201824"/>
                  </a:lnTo>
                  <a:cubicBezTo>
                    <a:pt x="666174" y="262297"/>
                    <a:pt x="707783" y="267086"/>
                    <a:pt x="793638" y="273694"/>
                  </a:cubicBezTo>
                  <a:lnTo>
                    <a:pt x="794913" y="359952"/>
                  </a:lnTo>
                  <a:cubicBezTo>
                    <a:pt x="745737" y="348200"/>
                    <a:pt x="710299" y="367425"/>
                    <a:pt x="647385" y="324697"/>
                  </a:cubicBezTo>
                  <a:cubicBezTo>
                    <a:pt x="501123" y="191298"/>
                    <a:pt x="490891" y="232710"/>
                    <a:pt x="441503" y="220904"/>
                  </a:cubicBezTo>
                  <a:lnTo>
                    <a:pt x="434139" y="218156"/>
                  </a:lnTo>
                  <a:lnTo>
                    <a:pt x="438079" y="227669"/>
                  </a:lnTo>
                  <a:lnTo>
                    <a:pt x="438078" y="227669"/>
                  </a:lnTo>
                  <a:cubicBezTo>
                    <a:pt x="438078" y="252028"/>
                    <a:pt x="418331" y="271775"/>
                    <a:pt x="393972" y="271775"/>
                  </a:cubicBezTo>
                  <a:lnTo>
                    <a:pt x="44106" y="271774"/>
                  </a:lnTo>
                  <a:cubicBezTo>
                    <a:pt x="31926" y="271774"/>
                    <a:pt x="20900" y="266837"/>
                    <a:pt x="12918" y="258856"/>
                  </a:cubicBezTo>
                  <a:lnTo>
                    <a:pt x="0" y="227669"/>
                  </a:lnTo>
                  <a:lnTo>
                    <a:pt x="12918" y="196482"/>
                  </a:lnTo>
                  <a:cubicBezTo>
                    <a:pt x="20900" y="188500"/>
                    <a:pt x="31926" y="183563"/>
                    <a:pt x="44106" y="183563"/>
                  </a:cubicBezTo>
                  <a:lnTo>
                    <a:pt x="393973" y="183563"/>
                  </a:lnTo>
                  <a:lnTo>
                    <a:pt x="542382" y="89012"/>
                  </a:lnTo>
                  <a:cubicBezTo>
                    <a:pt x="650164" y="75566"/>
                    <a:pt x="684933" y="51691"/>
                    <a:pt x="754470" y="0"/>
                  </a:cubicBezTo>
                  <a:close/>
                </a:path>
              </a:pathLst>
            </a:cu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98" name="Rectangle 3">
              <a:extLst>
                <a:ext uri="{FF2B5EF4-FFF2-40B4-BE49-F238E27FC236}">
                  <a16:creationId xmlns:a16="http://schemas.microsoft.com/office/drawing/2014/main" id="{7C343255-7FFE-4A7C-BD03-E307F9AC1380}"/>
                </a:ext>
              </a:extLst>
            </p:cNvPr>
            <p:cNvSpPr/>
            <p:nvPr/>
          </p:nvSpPr>
          <p:spPr>
            <a:xfrm>
              <a:off x="6182227" y="3718859"/>
              <a:ext cx="762755" cy="536443"/>
            </a:xfrm>
            <a:custGeom>
              <a:avLst/>
              <a:gdLst>
                <a:gd name="connsiteX0" fmla="*/ 0 w 573057"/>
                <a:gd name="connsiteY0" fmla="*/ 0 h 313935"/>
                <a:gd name="connsiteX1" fmla="*/ 573057 w 573057"/>
                <a:gd name="connsiteY1" fmla="*/ 0 h 313935"/>
                <a:gd name="connsiteX2" fmla="*/ 573057 w 573057"/>
                <a:gd name="connsiteY2" fmla="*/ 313935 h 313935"/>
                <a:gd name="connsiteX3" fmla="*/ 0 w 573057"/>
                <a:gd name="connsiteY3" fmla="*/ 313935 h 313935"/>
                <a:gd name="connsiteX4" fmla="*/ 0 w 573057"/>
                <a:gd name="connsiteY4" fmla="*/ 0 h 313935"/>
                <a:gd name="connsiteX0" fmla="*/ 0 w 573057"/>
                <a:gd name="connsiteY0" fmla="*/ 0 h 316427"/>
                <a:gd name="connsiteX1" fmla="*/ 573057 w 573057"/>
                <a:gd name="connsiteY1" fmla="*/ 0 h 316427"/>
                <a:gd name="connsiteX2" fmla="*/ 573057 w 573057"/>
                <a:gd name="connsiteY2" fmla="*/ 313935 h 316427"/>
                <a:gd name="connsiteX3" fmla="*/ 171917 w 573057"/>
                <a:gd name="connsiteY3" fmla="*/ 316427 h 316427"/>
                <a:gd name="connsiteX4" fmla="*/ 0 w 573057"/>
                <a:gd name="connsiteY4" fmla="*/ 0 h 316427"/>
                <a:gd name="connsiteX0" fmla="*/ 0 w 573057"/>
                <a:gd name="connsiteY0" fmla="*/ 0 h 321410"/>
                <a:gd name="connsiteX1" fmla="*/ 573057 w 573057"/>
                <a:gd name="connsiteY1" fmla="*/ 0 h 321410"/>
                <a:gd name="connsiteX2" fmla="*/ 558108 w 573057"/>
                <a:gd name="connsiteY2" fmla="*/ 321410 h 321410"/>
                <a:gd name="connsiteX3" fmla="*/ 171917 w 573057"/>
                <a:gd name="connsiteY3" fmla="*/ 316427 h 321410"/>
                <a:gd name="connsiteX4" fmla="*/ 0 w 573057"/>
                <a:gd name="connsiteY4" fmla="*/ 0 h 321410"/>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498309 w 680194"/>
                <a:gd name="connsiteY1" fmla="*/ 2490 h 331376"/>
                <a:gd name="connsiteX2" fmla="*/ 680194 w 680194"/>
                <a:gd name="connsiteY2" fmla="*/ 0 h 331376"/>
                <a:gd name="connsiteX3" fmla="*/ 558108 w 680194"/>
                <a:gd name="connsiteY3" fmla="*/ 331376 h 331376"/>
                <a:gd name="connsiteX4" fmla="*/ 171917 w 680194"/>
                <a:gd name="connsiteY4" fmla="*/ 326393 h 331376"/>
                <a:gd name="connsiteX5" fmla="*/ 0 w 680194"/>
                <a:gd name="connsiteY5" fmla="*/ 9966 h 331376"/>
                <a:gd name="connsiteX0" fmla="*/ 0 w 680194"/>
                <a:gd name="connsiteY0" fmla="*/ 9966 h 331376"/>
                <a:gd name="connsiteX1" fmla="*/ 306460 w 680194"/>
                <a:gd name="connsiteY1" fmla="*/ 9965 h 331376"/>
                <a:gd name="connsiteX2" fmla="*/ 498309 w 680194"/>
                <a:gd name="connsiteY2" fmla="*/ 2490 h 331376"/>
                <a:gd name="connsiteX3" fmla="*/ 680194 w 680194"/>
                <a:gd name="connsiteY3" fmla="*/ 0 h 331376"/>
                <a:gd name="connsiteX4" fmla="*/ 558108 w 680194"/>
                <a:gd name="connsiteY4" fmla="*/ 331376 h 331376"/>
                <a:gd name="connsiteX5" fmla="*/ 171917 w 680194"/>
                <a:gd name="connsiteY5" fmla="*/ 326393 h 331376"/>
                <a:gd name="connsiteX6" fmla="*/ 0 w 680194"/>
                <a:gd name="connsiteY6" fmla="*/ 9966 h 331376"/>
                <a:gd name="connsiteX0" fmla="*/ 0 w 680194"/>
                <a:gd name="connsiteY0" fmla="*/ 134545 h 455955"/>
                <a:gd name="connsiteX1" fmla="*/ 470902 w 680194"/>
                <a:gd name="connsiteY1" fmla="*/ 0 h 455955"/>
                <a:gd name="connsiteX2" fmla="*/ 498309 w 680194"/>
                <a:gd name="connsiteY2" fmla="*/ 127069 h 455955"/>
                <a:gd name="connsiteX3" fmla="*/ 680194 w 680194"/>
                <a:gd name="connsiteY3" fmla="*/ 124579 h 455955"/>
                <a:gd name="connsiteX4" fmla="*/ 558108 w 680194"/>
                <a:gd name="connsiteY4" fmla="*/ 455955 h 455955"/>
                <a:gd name="connsiteX5" fmla="*/ 171917 w 680194"/>
                <a:gd name="connsiteY5" fmla="*/ 450972 h 455955"/>
                <a:gd name="connsiteX6" fmla="*/ 0 w 680194"/>
                <a:gd name="connsiteY6" fmla="*/ 134545 h 455955"/>
                <a:gd name="connsiteX0" fmla="*/ 0 w 680194"/>
                <a:gd name="connsiteY0" fmla="*/ 134545 h 455955"/>
                <a:gd name="connsiteX1" fmla="*/ 296493 w 680194"/>
                <a:gd name="connsiteY1" fmla="*/ 47340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281544 w 680194"/>
                <a:gd name="connsiteY1" fmla="*/ 79731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154475 w 680194"/>
                <a:gd name="connsiteY1" fmla="*/ 104646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80194"/>
                <a:gd name="connsiteY0" fmla="*/ 134545 h 455955"/>
                <a:gd name="connsiteX1" fmla="*/ 149492 w 680194"/>
                <a:gd name="connsiteY1" fmla="*/ 49832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62753"/>
                <a:gd name="connsiteY0" fmla="*/ 159460 h 455955"/>
                <a:gd name="connsiteX1" fmla="*/ 132051 w 662753"/>
                <a:gd name="connsiteY1" fmla="*/ 49832 h 455955"/>
                <a:gd name="connsiteX2" fmla="*/ 264103 w 662753"/>
                <a:gd name="connsiteY2" fmla="*/ 79731 h 455955"/>
                <a:gd name="connsiteX3" fmla="*/ 453461 w 662753"/>
                <a:gd name="connsiteY3" fmla="*/ 0 h 455955"/>
                <a:gd name="connsiteX4" fmla="*/ 480868 w 662753"/>
                <a:gd name="connsiteY4" fmla="*/ 127069 h 455955"/>
                <a:gd name="connsiteX5" fmla="*/ 662753 w 662753"/>
                <a:gd name="connsiteY5" fmla="*/ 124579 h 455955"/>
                <a:gd name="connsiteX6" fmla="*/ 540667 w 662753"/>
                <a:gd name="connsiteY6" fmla="*/ 455955 h 455955"/>
                <a:gd name="connsiteX7" fmla="*/ 154476 w 662753"/>
                <a:gd name="connsiteY7" fmla="*/ 450972 h 455955"/>
                <a:gd name="connsiteX8" fmla="*/ 0 w 662753"/>
                <a:gd name="connsiteY8" fmla="*/ 159460 h 455955"/>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80868 w 662753"/>
                <a:gd name="connsiteY4" fmla="*/ 129561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73393 w 662753"/>
                <a:gd name="connsiteY4" fmla="*/ 132052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53" h="458447">
                  <a:moveTo>
                    <a:pt x="0" y="161952"/>
                  </a:moveTo>
                  <a:lnTo>
                    <a:pt x="132051" y="52324"/>
                  </a:lnTo>
                  <a:lnTo>
                    <a:pt x="264103" y="82223"/>
                  </a:lnTo>
                  <a:lnTo>
                    <a:pt x="448478" y="0"/>
                  </a:lnTo>
                  <a:lnTo>
                    <a:pt x="473393" y="132052"/>
                  </a:lnTo>
                  <a:lnTo>
                    <a:pt x="662753" y="127071"/>
                  </a:lnTo>
                  <a:lnTo>
                    <a:pt x="540667" y="458447"/>
                  </a:lnTo>
                  <a:lnTo>
                    <a:pt x="154476" y="453464"/>
                  </a:lnTo>
                  <a:lnTo>
                    <a:pt x="0" y="161952"/>
                  </a:lnTo>
                  <a:close/>
                </a:path>
              </a:pathLst>
            </a:cu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99" name="Right Triangle 7">
              <a:extLst>
                <a:ext uri="{FF2B5EF4-FFF2-40B4-BE49-F238E27FC236}">
                  <a16:creationId xmlns:a16="http://schemas.microsoft.com/office/drawing/2014/main" id="{6C1FAFB5-1480-4A99-ADC6-E0DFDF9C7FC5}"/>
                </a:ext>
              </a:extLst>
            </p:cNvPr>
            <p:cNvSpPr/>
            <p:nvPr/>
          </p:nvSpPr>
          <p:spPr>
            <a:xfrm flipH="1">
              <a:off x="6741541" y="3853771"/>
              <a:ext cx="193533" cy="384837"/>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Lst>
              <a:ahLst/>
              <a:cxnLst>
                <a:cxn ang="0">
                  <a:pos x="connsiteX0" y="connsiteY0"/>
                </a:cxn>
                <a:cxn ang="0">
                  <a:pos x="connsiteX1" y="connsiteY1"/>
                </a:cxn>
                <a:cxn ang="0">
                  <a:pos x="connsiteX2" y="connsiteY2"/>
                </a:cxn>
                <a:cxn ang="0">
                  <a:pos x="connsiteX3" y="connsiteY3"/>
                </a:cxn>
              </a:cxnLst>
              <a:rect l="l" t="t" r="r" b="b"/>
              <a:pathLst>
                <a:path w="168159" h="328884">
                  <a:moveTo>
                    <a:pt x="119595" y="328884"/>
                  </a:moveTo>
                  <a:lnTo>
                    <a:pt x="0" y="0"/>
                  </a:lnTo>
                  <a:lnTo>
                    <a:pt x="168159" y="323900"/>
                  </a:lnTo>
                  <a:lnTo>
                    <a:pt x="119595" y="328884"/>
                  </a:lnTo>
                  <a:close/>
                </a:path>
              </a:pathLst>
            </a:cu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100" name="Right Triangle 7">
              <a:extLst>
                <a:ext uri="{FF2B5EF4-FFF2-40B4-BE49-F238E27FC236}">
                  <a16:creationId xmlns:a16="http://schemas.microsoft.com/office/drawing/2014/main" id="{C61FC678-0541-4519-8303-F3CAAB303FF5}"/>
                </a:ext>
              </a:extLst>
            </p:cNvPr>
            <p:cNvSpPr/>
            <p:nvPr/>
          </p:nvSpPr>
          <p:spPr>
            <a:xfrm rot="9064593" flipH="1">
              <a:off x="6550770" y="3773605"/>
              <a:ext cx="224772" cy="290920"/>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95303 w 195303"/>
                <a:gd name="connsiteY0" fmla="*/ 248622 h 248622"/>
                <a:gd name="connsiteX1" fmla="*/ 0 w 195303"/>
                <a:gd name="connsiteY1" fmla="*/ 0 h 248622"/>
                <a:gd name="connsiteX2" fmla="*/ 152524 w 195303"/>
                <a:gd name="connsiteY2" fmla="*/ 125870 h 248622"/>
                <a:gd name="connsiteX3" fmla="*/ 195303 w 195303"/>
                <a:gd name="connsiteY3" fmla="*/ 248622 h 248622"/>
              </a:gdLst>
              <a:ahLst/>
              <a:cxnLst>
                <a:cxn ang="0">
                  <a:pos x="connsiteX0" y="connsiteY0"/>
                </a:cxn>
                <a:cxn ang="0">
                  <a:pos x="connsiteX1" y="connsiteY1"/>
                </a:cxn>
                <a:cxn ang="0">
                  <a:pos x="connsiteX2" y="connsiteY2"/>
                </a:cxn>
                <a:cxn ang="0">
                  <a:pos x="connsiteX3" y="connsiteY3"/>
                </a:cxn>
              </a:cxnLst>
              <a:rect l="l" t="t" r="r" b="b"/>
              <a:pathLst>
                <a:path w="195303" h="248622">
                  <a:moveTo>
                    <a:pt x="195303" y="248622"/>
                  </a:moveTo>
                  <a:lnTo>
                    <a:pt x="0" y="0"/>
                  </a:lnTo>
                  <a:lnTo>
                    <a:pt x="152524" y="125870"/>
                  </a:lnTo>
                  <a:lnTo>
                    <a:pt x="195303" y="248622"/>
                  </a:lnTo>
                  <a:close/>
                </a:path>
              </a:pathLst>
            </a:cu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101" name="Right Triangle 7">
              <a:extLst>
                <a:ext uri="{FF2B5EF4-FFF2-40B4-BE49-F238E27FC236}">
                  <a16:creationId xmlns:a16="http://schemas.microsoft.com/office/drawing/2014/main" id="{3918A10D-7B96-4295-9BF6-20C4773EC1C7}"/>
                </a:ext>
              </a:extLst>
            </p:cNvPr>
            <p:cNvSpPr/>
            <p:nvPr/>
          </p:nvSpPr>
          <p:spPr>
            <a:xfrm rot="9064593" flipH="1">
              <a:off x="6403363" y="3750557"/>
              <a:ext cx="115549" cy="300577"/>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40496 w 140496"/>
                <a:gd name="connsiteY0" fmla="*/ 298833 h 298833"/>
                <a:gd name="connsiteX1" fmla="*/ 0 w 140496"/>
                <a:gd name="connsiteY1" fmla="*/ 0 h 298833"/>
                <a:gd name="connsiteX2" fmla="*/ 95307 w 140496"/>
                <a:gd name="connsiteY2" fmla="*/ 171720 h 298833"/>
                <a:gd name="connsiteX3" fmla="*/ 140496 w 140496"/>
                <a:gd name="connsiteY3" fmla="*/ 298833 h 298833"/>
                <a:gd name="connsiteX0" fmla="*/ 0 w 100400"/>
                <a:gd name="connsiteY0" fmla="*/ 256875 h 256875"/>
                <a:gd name="connsiteX1" fmla="*/ 5093 w 100400"/>
                <a:gd name="connsiteY1" fmla="*/ 0 h 256875"/>
                <a:gd name="connsiteX2" fmla="*/ 100400 w 100400"/>
                <a:gd name="connsiteY2" fmla="*/ 171720 h 256875"/>
                <a:gd name="connsiteX3" fmla="*/ 0 w 100400"/>
                <a:gd name="connsiteY3" fmla="*/ 256875 h 256875"/>
              </a:gdLst>
              <a:ahLst/>
              <a:cxnLst>
                <a:cxn ang="0">
                  <a:pos x="connsiteX0" y="connsiteY0"/>
                </a:cxn>
                <a:cxn ang="0">
                  <a:pos x="connsiteX1" y="connsiteY1"/>
                </a:cxn>
                <a:cxn ang="0">
                  <a:pos x="connsiteX2" y="connsiteY2"/>
                </a:cxn>
                <a:cxn ang="0">
                  <a:pos x="connsiteX3" y="connsiteY3"/>
                </a:cxn>
              </a:cxnLst>
              <a:rect l="l" t="t" r="r" b="b"/>
              <a:pathLst>
                <a:path w="100400" h="256875">
                  <a:moveTo>
                    <a:pt x="0" y="256875"/>
                  </a:moveTo>
                  <a:lnTo>
                    <a:pt x="5093" y="0"/>
                  </a:lnTo>
                  <a:lnTo>
                    <a:pt x="100400" y="171720"/>
                  </a:lnTo>
                  <a:lnTo>
                    <a:pt x="0" y="256875"/>
                  </a:lnTo>
                  <a:close/>
                </a:path>
              </a:pathLst>
            </a:cu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C7F6"/>
                </a:solidFill>
                <a:effectLst/>
                <a:uLnTx/>
                <a:uFillTx/>
                <a:latin typeface="Montserrat" pitchFamily="2" charset="77"/>
                <a:ea typeface="+mn-ea"/>
                <a:cs typeface="+mn-cs"/>
              </a:endParaRPr>
            </a:p>
          </p:txBody>
        </p:sp>
        <p:sp>
          <p:nvSpPr>
            <p:cNvPr id="102" name="Text Placeholder 33">
              <a:extLst>
                <a:ext uri="{FF2B5EF4-FFF2-40B4-BE49-F238E27FC236}">
                  <a16:creationId xmlns:a16="http://schemas.microsoft.com/office/drawing/2014/main" id="{5B64DEAA-EC31-4473-8D0E-F5300A20FBC4}"/>
                </a:ext>
              </a:extLst>
            </p:cNvPr>
            <p:cNvSpPr txBox="1">
              <a:spLocks/>
            </p:cNvSpPr>
            <p:nvPr/>
          </p:nvSpPr>
          <p:spPr>
            <a:xfrm>
              <a:off x="6184241" y="5093743"/>
              <a:ext cx="719116" cy="60909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5400" b="1" i="0" u="none" strike="noStrike" kern="1200" cap="none" spc="0" normalizeH="0" baseline="0" noProof="0">
                  <a:ln>
                    <a:noFill/>
                  </a:ln>
                  <a:solidFill>
                    <a:srgbClr val="00C7F6"/>
                  </a:solidFill>
                  <a:effectLst/>
                  <a:uLnTx/>
                  <a:uFillTx/>
                  <a:latin typeface="Montserrat" pitchFamily="2" charset="77"/>
                  <a:ea typeface="Adobe Heiti Std R" panose="020B0400000000000000" pitchFamily="34" charset="-128"/>
                  <a:cs typeface="+mn-cs"/>
                </a:rPr>
                <a:t>$</a:t>
              </a:r>
            </a:p>
          </p:txBody>
        </p:sp>
      </p:grpSp>
      <p:sp>
        <p:nvSpPr>
          <p:cNvPr id="105" name="TextBox 104">
            <a:extLst>
              <a:ext uri="{FF2B5EF4-FFF2-40B4-BE49-F238E27FC236}">
                <a16:creationId xmlns:a16="http://schemas.microsoft.com/office/drawing/2014/main" id="{29A89581-580E-43C3-86EA-A9CBC0408FBE}"/>
              </a:ext>
            </a:extLst>
          </p:cNvPr>
          <p:cNvSpPr txBox="1"/>
          <p:nvPr/>
        </p:nvSpPr>
        <p:spPr>
          <a:xfrm>
            <a:off x="5122478" y="1674674"/>
            <a:ext cx="6021638" cy="1754326"/>
          </a:xfrm>
          <a:prstGeom prst="rect">
            <a:avLst/>
          </a:prstGeom>
          <a:noFill/>
        </p:spPr>
        <p:txBody>
          <a:bodyPr wrap="square" rtlCol="0">
            <a:spAutoFit/>
          </a:bodyPr>
          <a:lstStyle/>
          <a:p>
            <a:r>
              <a:rPr lang="en-US" sz="3600" b="1" kern="50" dirty="0">
                <a:effectLst/>
                <a:latin typeface="Arial" panose="020B0604020202020204" pitchFamily="34" charset="0"/>
                <a:ea typeface="Times New Roman" panose="02020603050405020304" pitchFamily="18" charset="0"/>
                <a:cs typeface="Arial" panose="020B0604020202020204" pitchFamily="34" charset="0"/>
              </a:rPr>
              <a:t>The Pro AV industry alone is expected to generate $259 billion in 2022</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103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ight Triangle 3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with medium confidence">
            <a:extLst>
              <a:ext uri="{FF2B5EF4-FFF2-40B4-BE49-F238E27FC236}">
                <a16:creationId xmlns:a16="http://schemas.microsoft.com/office/drawing/2014/main" id="{C4B202EA-A07C-48AF-A2ED-89910C21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474" y="939333"/>
            <a:ext cx="4979334" cy="4979334"/>
          </a:xfrm>
          <a:prstGeom prst="rect">
            <a:avLst/>
          </a:prstGeom>
        </p:spPr>
      </p:pic>
      <p:sp>
        <p:nvSpPr>
          <p:cNvPr id="6" name="TextBox 5">
            <a:extLst>
              <a:ext uri="{FF2B5EF4-FFF2-40B4-BE49-F238E27FC236}">
                <a16:creationId xmlns:a16="http://schemas.microsoft.com/office/drawing/2014/main" id="{675EF665-6858-491B-AE27-BFB5C1FB9738}"/>
              </a:ext>
            </a:extLst>
          </p:cNvPr>
          <p:cNvSpPr txBox="1"/>
          <p:nvPr/>
        </p:nvSpPr>
        <p:spPr>
          <a:xfrm>
            <a:off x="976792" y="1566152"/>
            <a:ext cx="4740344" cy="3539430"/>
          </a:xfrm>
          <a:prstGeom prst="rect">
            <a:avLst/>
          </a:prstGeom>
          <a:noFill/>
        </p:spPr>
        <p:txBody>
          <a:bodyPr wrap="square" rtlCol="0">
            <a:spAutoFit/>
          </a:bodyPr>
          <a:lstStyle/>
          <a:p>
            <a:r>
              <a:rPr lang="en-US" sz="2800" b="1" kern="5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Electronics are </a:t>
            </a:r>
            <a:r>
              <a:rPr lang="en-US" sz="2800" b="1" kern="5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central to work and</a:t>
            </a:r>
            <a:r>
              <a:rPr lang="en-US" sz="2800" b="1" kern="5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social life in </a:t>
            </a:r>
            <a:r>
              <a:rPr lang="en-US" sz="2800" b="1" kern="5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developed nations</a:t>
            </a:r>
            <a:r>
              <a:rPr lang="en-US" sz="2800" b="1" kern="5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If we were able to create a circular economy in this industry, we can save upwards of 54 million tons of waste per year. </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38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5">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0C68C7-B29C-44BE-A36E-9E03AEDDBC07}"/>
              </a:ext>
            </a:extLst>
          </p:cNvPr>
          <p:cNvPicPr>
            <a:picLocks noChangeAspect="1"/>
          </p:cNvPicPr>
          <p:nvPr/>
        </p:nvPicPr>
        <p:blipFill rotWithShape="1">
          <a:blip r:embed="rId3"/>
          <a:srcRect t="9022"/>
          <a:stretch/>
        </p:blipFill>
        <p:spPr>
          <a:xfrm>
            <a:off x="822472" y="417549"/>
            <a:ext cx="10369645" cy="3867993"/>
          </a:xfrm>
          <a:prstGeom prst="rect">
            <a:avLst/>
          </a:prstGeom>
        </p:spPr>
      </p:pic>
      <p:sp>
        <p:nvSpPr>
          <p:cNvPr id="62" name="Rectangle 6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50BD96-C444-48C3-8323-ADAF5D36AC1B}"/>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defTabSz="914400">
              <a:lnSpc>
                <a:spcPct val="90000"/>
              </a:lnSpc>
              <a:spcAft>
                <a:spcPts val="600"/>
              </a:spcAft>
            </a:pPr>
            <a:r>
              <a:rPr lang="en-US" sz="2400" b="1">
                <a:effectLst/>
                <a:latin typeface="Arial" panose="020B0604020202020204" pitchFamily="34" charset="0"/>
                <a:cs typeface="Arial" panose="020B0604020202020204" pitchFamily="34" charset="0"/>
              </a:rPr>
              <a:t>SAVe, is the first industrywide US based organization to bring stakeholders together to take concerted action to achieve the 2030 Sustainable Development Goals.</a:t>
            </a:r>
            <a:endParaRPr lang="en-US" sz="2400">
              <a:effectLst/>
              <a:latin typeface="Arial" panose="020B0604020202020204" pitchFamily="34" charset="0"/>
              <a:cs typeface="Arial" panose="020B0604020202020204" pitchFamily="34" charset="0"/>
            </a:endParaRPr>
          </a:p>
          <a:p>
            <a:pPr indent="-228600" defTabSz="9144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83704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24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11F57-3660-447B-8353-2A013D33BA3B}"/>
              </a:ext>
            </a:extLst>
          </p:cNvPr>
          <p:cNvSpPr>
            <a:spLocks noGrp="1"/>
          </p:cNvSpPr>
          <p:nvPr>
            <p:ph type="title"/>
          </p:nvPr>
        </p:nvSpPr>
        <p:spPr>
          <a:xfrm>
            <a:off x="719333" y="142880"/>
            <a:ext cx="3085707" cy="2543758"/>
          </a:xfrm>
        </p:spPr>
        <p:txBody>
          <a:bodyPr vert="horz" lIns="91440" tIns="45720" rIns="91440" bIns="45720" rtlCol="0" anchor="ctr">
            <a:noAutofit/>
          </a:bodyPr>
          <a:lstStyle/>
          <a:p>
            <a:r>
              <a:rPr lang="en-US" sz="2800" b="1" kern="1200" dirty="0">
                <a:solidFill>
                  <a:srgbClr val="FFFFFF"/>
                </a:solidFill>
                <a:latin typeface="+mj-lt"/>
                <a:ea typeface="+mj-ea"/>
                <a:cs typeface="+mj-cs"/>
              </a:rPr>
              <a:t>Get “SAVe Certified” – SAVe will provide a certification program for companies in the AV industry.</a:t>
            </a:r>
          </a:p>
        </p:txBody>
      </p:sp>
      <p:pic>
        <p:nvPicPr>
          <p:cNvPr id="5" name="Content Placeholder 4" descr="Logo, company name&#10;&#10;Description automatically generated">
            <a:extLst>
              <a:ext uri="{FF2B5EF4-FFF2-40B4-BE49-F238E27FC236}">
                <a16:creationId xmlns:a16="http://schemas.microsoft.com/office/drawing/2014/main" id="{61849AAA-5F11-4C99-855D-4C7187E766F7}"/>
              </a:ext>
            </a:extLst>
          </p:cNvPr>
          <p:cNvPicPr>
            <a:picLocks noGrp="1" noChangeAspect="1"/>
          </p:cNvPicPr>
          <p:nvPr>
            <p:ph idx="1"/>
          </p:nvPr>
        </p:nvPicPr>
        <p:blipFill>
          <a:blip r:embed="rId3"/>
          <a:stretch>
            <a:fillRect/>
          </a:stretch>
        </p:blipFill>
        <p:spPr>
          <a:xfrm>
            <a:off x="5071215" y="640080"/>
            <a:ext cx="5620973" cy="5578816"/>
          </a:xfrm>
          <a:prstGeom prst="rect">
            <a:avLst/>
          </a:prstGeom>
        </p:spPr>
      </p:pic>
    </p:spTree>
    <p:extLst>
      <p:ext uri="{BB962C8B-B14F-4D97-AF65-F5344CB8AC3E}">
        <p14:creationId xmlns:p14="http://schemas.microsoft.com/office/powerpoint/2010/main" val="142048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92145-6E83-4646-A91D-CD6E5B3F8118}"/>
              </a:ext>
            </a:extLst>
          </p:cNvPr>
          <p:cNvSpPr>
            <a:spLocks noGrp="1"/>
          </p:cNvSpPr>
          <p:nvPr>
            <p:ph type="title"/>
          </p:nvPr>
        </p:nvSpPr>
        <p:spPr>
          <a:xfrm>
            <a:off x="2019196" y="216757"/>
            <a:ext cx="4573475" cy="2076333"/>
          </a:xfrm>
        </p:spPr>
        <p:txBody>
          <a:bodyPr vert="horz" lIns="91440" tIns="45720" rIns="91440" bIns="45720" rtlCol="0" anchor="t">
            <a:normAutofit/>
          </a:bodyPr>
          <a:lstStyle/>
          <a:p>
            <a:r>
              <a:rPr lang="en-US" sz="4800" b="1" kern="1200">
                <a:solidFill>
                  <a:schemeClr val="bg1"/>
                </a:solidFill>
                <a:effectLst/>
                <a:latin typeface="+mj-lt"/>
                <a:ea typeface="+mj-ea"/>
                <a:cs typeface="+mj-cs"/>
              </a:rPr>
              <a:t>Download ClearTech’s SDG sustainability</a:t>
            </a:r>
            <a:endParaRPr lang="en-US" sz="4800" b="1" kern="1200" dirty="0">
              <a:solidFill>
                <a:schemeClr val="bg1"/>
              </a:solidFill>
              <a:latin typeface="+mj-lt"/>
              <a:ea typeface="+mj-ea"/>
              <a:cs typeface="+mj-cs"/>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wnload">
            <a:extLst>
              <a:ext uri="{FF2B5EF4-FFF2-40B4-BE49-F238E27FC236}">
                <a16:creationId xmlns:a16="http://schemas.microsoft.com/office/drawing/2014/main" id="{2A0D9AB3-4810-BFC8-5BF0-5E1AE4F57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983" y="336917"/>
            <a:ext cx="1836012" cy="1836012"/>
          </a:xfrm>
          <a:prstGeom prst="rect">
            <a:avLst/>
          </a:prstGeom>
        </p:spPr>
      </p:pic>
      <p:pic>
        <p:nvPicPr>
          <p:cNvPr id="4" name="Picture 3" descr="Qr code&#10;&#10;Description automatically generated">
            <a:extLst>
              <a:ext uri="{FF2B5EF4-FFF2-40B4-BE49-F238E27FC236}">
                <a16:creationId xmlns:a16="http://schemas.microsoft.com/office/drawing/2014/main" id="{1B6DE55B-4945-4D41-A461-922187528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4167" y="1426811"/>
            <a:ext cx="3934309" cy="4886412"/>
          </a:xfrm>
          <a:prstGeom prst="rect">
            <a:avLst/>
          </a:prstGeom>
        </p:spPr>
      </p:pic>
    </p:spTree>
    <p:extLst>
      <p:ext uri="{BB962C8B-B14F-4D97-AF65-F5344CB8AC3E}">
        <p14:creationId xmlns:p14="http://schemas.microsoft.com/office/powerpoint/2010/main" val="63750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7C55-1800-4B35-8B4D-31FCD621BA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B42D75-626D-49F8-A424-1B6189FD1AD0}"/>
              </a:ext>
            </a:extLst>
          </p:cNvPr>
          <p:cNvSpPr>
            <a:spLocks noGrp="1"/>
          </p:cNvSpPr>
          <p:nvPr>
            <p:ph type="subTitle" idx="1"/>
          </p:nvPr>
        </p:nvSpPr>
        <p:spPr/>
        <p:txBody>
          <a:bodyPr/>
          <a:lstStyle/>
          <a:p>
            <a:endParaRPr lang="en-US"/>
          </a:p>
        </p:txBody>
      </p:sp>
      <p:pic>
        <p:nvPicPr>
          <p:cNvPr id="5" name="Online Media 1" title="21 Years of the UN Global Compact Uniting Business for a Better World">
            <a:hlinkClick r:id="" action="ppaction://media"/>
            <a:extLst>
              <a:ext uri="{FF2B5EF4-FFF2-40B4-BE49-F238E27FC236}">
                <a16:creationId xmlns:a16="http://schemas.microsoft.com/office/drawing/2014/main" id="{F6D05C41-D7CB-4C08-BB0F-49A57A23A623}"/>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6450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9CB9EF-544F-4DD5-9717-58363639CA04}"/>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JOIN US FOR OUR WORKSHOP</a:t>
            </a:r>
          </a:p>
        </p:txBody>
      </p:sp>
      <p:sp>
        <p:nvSpPr>
          <p:cNvPr id="3" name="Content Placeholder 2">
            <a:extLst>
              <a:ext uri="{FF2B5EF4-FFF2-40B4-BE49-F238E27FC236}">
                <a16:creationId xmlns:a16="http://schemas.microsoft.com/office/drawing/2014/main" id="{0819053F-374D-448E-9C74-30B6B87DD091}"/>
              </a:ext>
            </a:extLst>
          </p:cNvPr>
          <p:cNvSpPr>
            <a:spLocks noGrp="1"/>
          </p:cNvSpPr>
          <p:nvPr>
            <p:ph idx="1"/>
          </p:nvPr>
        </p:nvSpPr>
        <p:spPr>
          <a:xfrm>
            <a:off x="1848465" y="5258851"/>
            <a:ext cx="8495070" cy="904005"/>
          </a:xfrm>
        </p:spPr>
        <p:txBody>
          <a:bodyPr vert="horz" lIns="91440" tIns="45720" rIns="91440" bIns="45720" rtlCol="0">
            <a:normAutofit/>
          </a:bodyPr>
          <a:lstStyle/>
          <a:p>
            <a:pPr marL="0" indent="0" algn="ctr">
              <a:buNone/>
            </a:pPr>
            <a:r>
              <a:rPr lang="en-US" sz="2400" kern="1200">
                <a:solidFill>
                  <a:srgbClr val="FFFFFF"/>
                </a:solidFill>
                <a:effectLst/>
                <a:latin typeface="+mn-lt"/>
                <a:ea typeface="+mn-ea"/>
                <a:cs typeface="+mn-cs"/>
              </a:rPr>
              <a:t>“Bringing the SDGs to your company -how to get started” </a:t>
            </a:r>
            <a:endParaRPr lang="en-US" sz="2400" kern="1200">
              <a:solidFill>
                <a:srgbClr val="FFFFFF"/>
              </a:solidFill>
              <a:latin typeface="+mn-lt"/>
              <a:ea typeface="+mn-ea"/>
              <a:cs typeface="+mn-cs"/>
            </a:endParaRPr>
          </a:p>
        </p:txBody>
      </p:sp>
      <p:sp>
        <p:nvSpPr>
          <p:cNvPr id="28" name="Oval 18">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RM Customer Insights App">
            <a:extLst>
              <a:ext uri="{FF2B5EF4-FFF2-40B4-BE49-F238E27FC236}">
                <a16:creationId xmlns:a16="http://schemas.microsoft.com/office/drawing/2014/main" id="{9A019DF6-3628-0064-1D0A-FB976AFEFD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0846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95">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97">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99">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1">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136" name="Rectangle 103">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0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sky, outdoor, track, sunset&#10;&#10;Description automatically generated">
            <a:extLst>
              <a:ext uri="{FF2B5EF4-FFF2-40B4-BE49-F238E27FC236}">
                <a16:creationId xmlns:a16="http://schemas.microsoft.com/office/drawing/2014/main" id="{20EA13C1-17A9-4E08-90A2-E10684C9825B}"/>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7" r="3" b="3"/>
          <a:stretch/>
        </p:blipFill>
        <p:spPr>
          <a:xfrm>
            <a:off x="20" y="10"/>
            <a:ext cx="6097022" cy="3428990"/>
          </a:xfrm>
          <a:prstGeom prst="rect">
            <a:avLst/>
          </a:prstGeom>
        </p:spPr>
      </p:pic>
      <p:pic>
        <p:nvPicPr>
          <p:cNvPr id="13" name="Picture 12" descr="A bird's eye view of a city&#10;&#10;Description automatically generated with low confidence">
            <a:extLst>
              <a:ext uri="{FF2B5EF4-FFF2-40B4-BE49-F238E27FC236}">
                <a16:creationId xmlns:a16="http://schemas.microsoft.com/office/drawing/2014/main" id="{FCD26549-2437-4ABD-869B-110FBFEE6F4A}"/>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5184" b="9787"/>
          <a:stretch/>
        </p:blipFill>
        <p:spPr>
          <a:xfrm>
            <a:off x="6093008" y="-8070"/>
            <a:ext cx="6093578" cy="3428990"/>
          </a:xfrm>
          <a:prstGeom prst="rect">
            <a:avLst/>
          </a:prstGeom>
        </p:spPr>
      </p:pic>
      <p:pic>
        <p:nvPicPr>
          <p:cNvPr id="5" name="Picture 4" descr="A picture containing outdoor, tree, nature, shore&#10;&#10;Description automatically generated">
            <a:extLst>
              <a:ext uri="{FF2B5EF4-FFF2-40B4-BE49-F238E27FC236}">
                <a16:creationId xmlns:a16="http://schemas.microsoft.com/office/drawing/2014/main" id="{8E6EC3CD-0431-4698-B6E2-3BB87D45FFF8}"/>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b="12756"/>
          <a:stretch/>
        </p:blipFill>
        <p:spPr>
          <a:xfrm>
            <a:off x="7328" y="3429000"/>
            <a:ext cx="6093578" cy="3429000"/>
          </a:xfrm>
          <a:prstGeom prst="rect">
            <a:avLst/>
          </a:prstGeom>
        </p:spPr>
      </p:pic>
      <p:pic>
        <p:nvPicPr>
          <p:cNvPr id="11" name="Picture 10" descr="A polar bear on an iceberg&#10;&#10;Description automatically generated">
            <a:extLst>
              <a:ext uri="{FF2B5EF4-FFF2-40B4-BE49-F238E27FC236}">
                <a16:creationId xmlns:a16="http://schemas.microsoft.com/office/drawing/2014/main" id="{BA266606-BEFC-4CFA-BB0C-CE2007D2450E}"/>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t="16941"/>
          <a:stretch/>
        </p:blipFill>
        <p:spPr>
          <a:xfrm>
            <a:off x="6101860" y="3429000"/>
            <a:ext cx="6093578" cy="3429000"/>
          </a:xfrm>
          <a:prstGeom prst="rect">
            <a:avLst/>
          </a:prstGeom>
        </p:spPr>
      </p:pic>
      <p:sp>
        <p:nvSpPr>
          <p:cNvPr id="2" name="Title 1">
            <a:extLst>
              <a:ext uri="{FF2B5EF4-FFF2-40B4-BE49-F238E27FC236}">
                <a16:creationId xmlns:a16="http://schemas.microsoft.com/office/drawing/2014/main" id="{BAF14698-AC58-4631-B3AC-FED83E39FF03}"/>
              </a:ext>
            </a:extLst>
          </p:cNvPr>
          <p:cNvSpPr>
            <a:spLocks noGrp="1"/>
          </p:cNvSpPr>
          <p:nvPr>
            <p:ph type="title"/>
          </p:nvPr>
        </p:nvSpPr>
        <p:spPr>
          <a:xfrm>
            <a:off x="1203608" y="2889007"/>
            <a:ext cx="9801082" cy="2059637"/>
          </a:xfrm>
        </p:spPr>
        <p:txBody>
          <a:bodyPr vert="horz" lIns="91440" tIns="45720" rIns="91440" bIns="45720" rtlCol="0" anchor="t">
            <a:normAutofit/>
          </a:bodyPr>
          <a:lstStyle/>
          <a:p>
            <a:pPr algn="ctr"/>
            <a:r>
              <a:rPr lang="en-US" sz="7200" b="1" kern="1200" dirty="0">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PROBLEM</a:t>
            </a:r>
          </a:p>
        </p:txBody>
      </p:sp>
      <p:grpSp>
        <p:nvGrpSpPr>
          <p:cNvPr id="141" name="Group 140">
            <a:extLst>
              <a:ext uri="{FF2B5EF4-FFF2-40B4-BE49-F238E27FC236}">
                <a16:creationId xmlns:a16="http://schemas.microsoft.com/office/drawing/2014/main" id="{38C20431-75C7-43FC-88FA-702BD081D590}"/>
              </a:ext>
            </a:extLst>
          </p:cNvPr>
          <p:cNvGrpSpPr/>
          <p:nvPr/>
        </p:nvGrpSpPr>
        <p:grpSpPr>
          <a:xfrm>
            <a:off x="803982" y="1314879"/>
            <a:ext cx="799251" cy="799252"/>
            <a:chOff x="725084" y="1621912"/>
            <a:chExt cx="912105" cy="912105"/>
          </a:xfrm>
        </p:grpSpPr>
        <p:sp>
          <p:nvSpPr>
            <p:cNvPr id="142" name="Oval 141">
              <a:extLst>
                <a:ext uri="{FF2B5EF4-FFF2-40B4-BE49-F238E27FC236}">
                  <a16:creationId xmlns:a16="http://schemas.microsoft.com/office/drawing/2014/main" id="{897A6DB1-8072-4459-9B54-29DAC1B2DF4A}"/>
                </a:ext>
              </a:extLst>
            </p:cNvPr>
            <p:cNvSpPr/>
            <p:nvPr/>
          </p:nvSpPr>
          <p:spPr>
            <a:xfrm>
              <a:off x="797457" y="1694285"/>
              <a:ext cx="767359" cy="7673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43" name="Oval 142">
              <a:extLst>
                <a:ext uri="{FF2B5EF4-FFF2-40B4-BE49-F238E27FC236}">
                  <a16:creationId xmlns:a16="http://schemas.microsoft.com/office/drawing/2014/main" id="{CCD65FBB-BB03-4765-A11D-052F852551F1}"/>
                </a:ext>
              </a:extLst>
            </p:cNvPr>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grpSp>
      <p:sp>
        <p:nvSpPr>
          <p:cNvPr id="144" name="Freeform 72">
            <a:extLst>
              <a:ext uri="{FF2B5EF4-FFF2-40B4-BE49-F238E27FC236}">
                <a16:creationId xmlns:a16="http://schemas.microsoft.com/office/drawing/2014/main" id="{DC6F1CC4-7F16-4E1E-BCAE-592B65AF06FC}"/>
              </a:ext>
            </a:extLst>
          </p:cNvPr>
          <p:cNvSpPr>
            <a:spLocks noChangeAspect="1"/>
          </p:cNvSpPr>
          <p:nvPr/>
        </p:nvSpPr>
        <p:spPr bwMode="auto">
          <a:xfrm>
            <a:off x="959249" y="1471805"/>
            <a:ext cx="475084" cy="475084"/>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
        <p:nvSpPr>
          <p:cNvPr id="146" name="TextBox 145">
            <a:extLst>
              <a:ext uri="{FF2B5EF4-FFF2-40B4-BE49-F238E27FC236}">
                <a16:creationId xmlns:a16="http://schemas.microsoft.com/office/drawing/2014/main" id="{906C9FCB-8EFF-4D3A-9603-8B76B821F6BC}"/>
              </a:ext>
            </a:extLst>
          </p:cNvPr>
          <p:cNvSpPr txBox="1"/>
          <p:nvPr/>
        </p:nvSpPr>
        <p:spPr>
          <a:xfrm>
            <a:off x="1580539" y="1154355"/>
            <a:ext cx="30490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Roboto Black" panose="02000000000000000000" pitchFamily="2" charset="0"/>
                <a:cs typeface="Arial" panose="020B0604020202020204" pitchFamily="34" charset="0"/>
              </a:rPr>
              <a:t>Environmental Degradation </a:t>
            </a:r>
            <a:endParaRPr kumimoji="0" lang="en-US" sz="32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panose="020B0604020202020204" pitchFamily="34" charset="0"/>
              <a:ea typeface="Roboto Black" panose="02000000000000000000" pitchFamily="2" charset="0"/>
              <a:cs typeface="Arial" panose="020B0604020202020204" pitchFamily="34" charset="0"/>
            </a:endParaRPr>
          </a:p>
        </p:txBody>
      </p:sp>
      <p:grpSp>
        <p:nvGrpSpPr>
          <p:cNvPr id="147" name="Group 146">
            <a:extLst>
              <a:ext uri="{FF2B5EF4-FFF2-40B4-BE49-F238E27FC236}">
                <a16:creationId xmlns:a16="http://schemas.microsoft.com/office/drawing/2014/main" id="{45F96D25-BD5A-40A0-B476-2F53F902BD91}"/>
              </a:ext>
            </a:extLst>
          </p:cNvPr>
          <p:cNvGrpSpPr/>
          <p:nvPr/>
        </p:nvGrpSpPr>
        <p:grpSpPr>
          <a:xfrm>
            <a:off x="7625926" y="1314879"/>
            <a:ext cx="681132" cy="681132"/>
            <a:chOff x="725084" y="1621912"/>
            <a:chExt cx="912105" cy="912105"/>
          </a:xfrm>
        </p:grpSpPr>
        <p:sp>
          <p:nvSpPr>
            <p:cNvPr id="148" name="Oval 147">
              <a:extLst>
                <a:ext uri="{FF2B5EF4-FFF2-40B4-BE49-F238E27FC236}">
                  <a16:creationId xmlns:a16="http://schemas.microsoft.com/office/drawing/2014/main" id="{E3876AC3-45CC-4248-B70B-BC854E196570}"/>
                </a:ext>
              </a:extLst>
            </p:cNvPr>
            <p:cNvSpPr/>
            <p:nvPr/>
          </p:nvSpPr>
          <p:spPr>
            <a:xfrm>
              <a:off x="815755" y="1712583"/>
              <a:ext cx="730765" cy="730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49" name="Oval 148">
              <a:extLst>
                <a:ext uri="{FF2B5EF4-FFF2-40B4-BE49-F238E27FC236}">
                  <a16:creationId xmlns:a16="http://schemas.microsoft.com/office/drawing/2014/main" id="{1936CD3E-B6D7-42B5-B40D-0F0111B37CFB}"/>
                </a:ext>
              </a:extLst>
            </p:cNvPr>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grpSp>
      <p:sp>
        <p:nvSpPr>
          <p:cNvPr id="150" name="Freeform 10">
            <a:extLst>
              <a:ext uri="{FF2B5EF4-FFF2-40B4-BE49-F238E27FC236}">
                <a16:creationId xmlns:a16="http://schemas.microsoft.com/office/drawing/2014/main" id="{9503A7B1-C86B-46B0-9940-7A408687B1D7}"/>
              </a:ext>
            </a:extLst>
          </p:cNvPr>
          <p:cNvSpPr>
            <a:spLocks noChangeAspect="1" noEditPoints="1"/>
          </p:cNvSpPr>
          <p:nvPr/>
        </p:nvSpPr>
        <p:spPr bwMode="auto">
          <a:xfrm>
            <a:off x="7797918" y="1443392"/>
            <a:ext cx="371071" cy="402984"/>
          </a:xfrm>
          <a:custGeom>
            <a:avLst/>
            <a:gdLst>
              <a:gd name="T0" fmla="*/ 233 w 251"/>
              <a:gd name="T1" fmla="*/ 167 h 272"/>
              <a:gd name="T2" fmla="*/ 242 w 251"/>
              <a:gd name="T3" fmla="*/ 160 h 272"/>
              <a:gd name="T4" fmla="*/ 224 w 251"/>
              <a:gd name="T5" fmla="*/ 196 h 272"/>
              <a:gd name="T6" fmla="*/ 180 w 251"/>
              <a:gd name="T7" fmla="*/ 232 h 272"/>
              <a:gd name="T8" fmla="*/ 191 w 251"/>
              <a:gd name="T9" fmla="*/ 235 h 272"/>
              <a:gd name="T10" fmla="*/ 130 w 251"/>
              <a:gd name="T11" fmla="*/ 261 h 272"/>
              <a:gd name="T12" fmla="*/ 62 w 251"/>
              <a:gd name="T13" fmla="*/ 248 h 272"/>
              <a:gd name="T14" fmla="*/ 48 w 251"/>
              <a:gd name="T15" fmla="*/ 272 h 272"/>
              <a:gd name="T16" fmla="*/ 26 w 251"/>
              <a:gd name="T17" fmla="*/ 272 h 272"/>
              <a:gd name="T18" fmla="*/ 57 w 251"/>
              <a:gd name="T19" fmla="*/ 226 h 272"/>
              <a:gd name="T20" fmla="*/ 111 w 251"/>
              <a:gd name="T21" fmla="*/ 199 h 272"/>
              <a:gd name="T22" fmla="*/ 218 w 251"/>
              <a:gd name="T23" fmla="*/ 114 h 272"/>
              <a:gd name="T24" fmla="*/ 128 w 251"/>
              <a:gd name="T25" fmla="*/ 178 h 272"/>
              <a:gd name="T26" fmla="*/ 35 w 251"/>
              <a:gd name="T27" fmla="*/ 227 h 272"/>
              <a:gd name="T28" fmla="*/ 58 w 251"/>
              <a:gd name="T29" fmla="*/ 144 h 272"/>
              <a:gd name="T30" fmla="*/ 96 w 251"/>
              <a:gd name="T31" fmla="*/ 113 h 272"/>
              <a:gd name="T32" fmla="*/ 93 w 251"/>
              <a:gd name="T33" fmla="*/ 123 h 272"/>
              <a:gd name="T34" fmla="*/ 144 w 251"/>
              <a:gd name="T35" fmla="*/ 103 h 272"/>
              <a:gd name="T36" fmla="*/ 186 w 251"/>
              <a:gd name="T37" fmla="*/ 89 h 272"/>
              <a:gd name="T38" fmla="*/ 183 w 251"/>
              <a:gd name="T39" fmla="*/ 99 h 272"/>
              <a:gd name="T40" fmla="*/ 192 w 251"/>
              <a:gd name="T41" fmla="*/ 96 h 272"/>
              <a:gd name="T42" fmla="*/ 242 w 251"/>
              <a:gd name="T43" fmla="*/ 54 h 272"/>
              <a:gd name="T44" fmla="*/ 233 w 251"/>
              <a:gd name="T45" fmla="*/ 167 h 272"/>
              <a:gd name="T46" fmla="*/ 84 w 251"/>
              <a:gd name="T47" fmla="*/ 108 h 272"/>
              <a:gd name="T48" fmla="*/ 87 w 251"/>
              <a:gd name="T49" fmla="*/ 82 h 272"/>
              <a:gd name="T50" fmla="*/ 82 w 251"/>
              <a:gd name="T51" fmla="*/ 37 h 272"/>
              <a:gd name="T52" fmla="*/ 98 w 251"/>
              <a:gd name="T53" fmla="*/ 92 h 272"/>
              <a:gd name="T54" fmla="*/ 99 w 251"/>
              <a:gd name="T55" fmla="*/ 101 h 272"/>
              <a:gd name="T56" fmla="*/ 125 w 251"/>
              <a:gd name="T57" fmla="*/ 90 h 272"/>
              <a:gd name="T58" fmla="*/ 119 w 251"/>
              <a:gd name="T59" fmla="*/ 99 h 272"/>
              <a:gd name="T60" fmla="*/ 135 w 251"/>
              <a:gd name="T61" fmla="*/ 94 h 272"/>
              <a:gd name="T62" fmla="*/ 135 w 251"/>
              <a:gd name="T63" fmla="*/ 91 h 272"/>
              <a:gd name="T64" fmla="*/ 124 w 251"/>
              <a:gd name="T65" fmla="*/ 60 h 272"/>
              <a:gd name="T66" fmla="*/ 123 w 251"/>
              <a:gd name="T67" fmla="*/ 69 h 272"/>
              <a:gd name="T68" fmla="*/ 60 w 251"/>
              <a:gd name="T69" fmla="*/ 0 h 272"/>
              <a:gd name="T70" fmla="*/ 55 w 251"/>
              <a:gd name="T71" fmla="*/ 54 h 272"/>
              <a:gd name="T72" fmla="*/ 51 w 251"/>
              <a:gd name="T73" fmla="*/ 60 h 272"/>
              <a:gd name="T74" fmla="*/ 47 w 251"/>
              <a:gd name="T75" fmla="*/ 53 h 272"/>
              <a:gd name="T76" fmla="*/ 29 w 251"/>
              <a:gd name="T77" fmla="*/ 86 h 272"/>
              <a:gd name="T78" fmla="*/ 10 w 251"/>
              <a:gd name="T79" fmla="*/ 128 h 272"/>
              <a:gd name="T80" fmla="*/ 6 w 251"/>
              <a:gd name="T81" fmla="*/ 121 h 272"/>
              <a:gd name="T82" fmla="*/ 2 w 251"/>
              <a:gd name="T83" fmla="*/ 161 h 272"/>
              <a:gd name="T84" fmla="*/ 25 w 251"/>
              <a:gd name="T85" fmla="*/ 208 h 272"/>
              <a:gd name="T86" fmla="*/ 50 w 251"/>
              <a:gd name="T87" fmla="*/ 138 h 272"/>
              <a:gd name="T88" fmla="*/ 84 w 251"/>
              <a:gd name="T89" fmla="*/ 10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72">
                <a:moveTo>
                  <a:pt x="233" y="167"/>
                </a:moveTo>
                <a:cubicBezTo>
                  <a:pt x="238" y="164"/>
                  <a:pt x="242" y="160"/>
                  <a:pt x="242" y="160"/>
                </a:cubicBezTo>
                <a:cubicBezTo>
                  <a:pt x="242" y="160"/>
                  <a:pt x="241" y="175"/>
                  <a:pt x="224" y="196"/>
                </a:cubicBezTo>
                <a:cubicBezTo>
                  <a:pt x="206" y="217"/>
                  <a:pt x="187" y="228"/>
                  <a:pt x="180" y="232"/>
                </a:cubicBezTo>
                <a:cubicBezTo>
                  <a:pt x="187" y="237"/>
                  <a:pt x="191" y="235"/>
                  <a:pt x="191" y="235"/>
                </a:cubicBezTo>
                <a:cubicBezTo>
                  <a:pt x="191" y="235"/>
                  <a:pt x="169" y="258"/>
                  <a:pt x="130" y="261"/>
                </a:cubicBezTo>
                <a:cubicBezTo>
                  <a:pt x="81" y="264"/>
                  <a:pt x="62" y="248"/>
                  <a:pt x="62" y="248"/>
                </a:cubicBezTo>
                <a:cubicBezTo>
                  <a:pt x="50" y="259"/>
                  <a:pt x="48" y="271"/>
                  <a:pt x="48" y="272"/>
                </a:cubicBezTo>
                <a:cubicBezTo>
                  <a:pt x="26" y="272"/>
                  <a:pt x="26" y="272"/>
                  <a:pt x="26" y="272"/>
                </a:cubicBezTo>
                <a:cubicBezTo>
                  <a:pt x="26" y="271"/>
                  <a:pt x="30" y="248"/>
                  <a:pt x="57" y="226"/>
                </a:cubicBezTo>
                <a:cubicBezTo>
                  <a:pt x="69" y="217"/>
                  <a:pt x="87" y="207"/>
                  <a:pt x="111" y="199"/>
                </a:cubicBezTo>
                <a:cubicBezTo>
                  <a:pt x="191" y="173"/>
                  <a:pt x="218" y="114"/>
                  <a:pt x="218" y="114"/>
                </a:cubicBezTo>
                <a:cubicBezTo>
                  <a:pt x="218" y="114"/>
                  <a:pt x="192" y="159"/>
                  <a:pt x="128" y="178"/>
                </a:cubicBezTo>
                <a:cubicBezTo>
                  <a:pt x="90" y="189"/>
                  <a:pt x="56" y="203"/>
                  <a:pt x="35" y="227"/>
                </a:cubicBezTo>
                <a:cubicBezTo>
                  <a:pt x="35" y="227"/>
                  <a:pt x="30" y="179"/>
                  <a:pt x="58" y="144"/>
                </a:cubicBezTo>
                <a:cubicBezTo>
                  <a:pt x="78" y="121"/>
                  <a:pt x="96" y="113"/>
                  <a:pt x="96" y="113"/>
                </a:cubicBezTo>
                <a:cubicBezTo>
                  <a:pt x="96" y="113"/>
                  <a:pt x="93" y="117"/>
                  <a:pt x="93" y="123"/>
                </a:cubicBezTo>
                <a:cubicBezTo>
                  <a:pt x="93" y="122"/>
                  <a:pt x="106" y="112"/>
                  <a:pt x="144" y="103"/>
                </a:cubicBezTo>
                <a:cubicBezTo>
                  <a:pt x="183" y="93"/>
                  <a:pt x="186" y="89"/>
                  <a:pt x="186" y="89"/>
                </a:cubicBezTo>
                <a:cubicBezTo>
                  <a:pt x="186" y="89"/>
                  <a:pt x="186" y="93"/>
                  <a:pt x="183" y="99"/>
                </a:cubicBezTo>
                <a:cubicBezTo>
                  <a:pt x="186" y="98"/>
                  <a:pt x="189" y="97"/>
                  <a:pt x="192" y="96"/>
                </a:cubicBezTo>
                <a:cubicBezTo>
                  <a:pt x="228" y="87"/>
                  <a:pt x="242" y="54"/>
                  <a:pt x="242" y="54"/>
                </a:cubicBezTo>
                <a:cubicBezTo>
                  <a:pt x="242" y="54"/>
                  <a:pt x="251" y="115"/>
                  <a:pt x="233" y="167"/>
                </a:cubicBezTo>
                <a:close/>
                <a:moveTo>
                  <a:pt x="84" y="108"/>
                </a:moveTo>
                <a:cubicBezTo>
                  <a:pt x="85" y="99"/>
                  <a:pt x="87" y="90"/>
                  <a:pt x="87" y="82"/>
                </a:cubicBezTo>
                <a:cubicBezTo>
                  <a:pt x="88" y="46"/>
                  <a:pt x="82" y="37"/>
                  <a:pt x="82" y="37"/>
                </a:cubicBezTo>
                <a:cubicBezTo>
                  <a:pt x="82" y="37"/>
                  <a:pt x="95" y="57"/>
                  <a:pt x="98" y="92"/>
                </a:cubicBezTo>
                <a:cubicBezTo>
                  <a:pt x="98" y="95"/>
                  <a:pt x="99" y="98"/>
                  <a:pt x="99" y="101"/>
                </a:cubicBezTo>
                <a:cubicBezTo>
                  <a:pt x="125" y="90"/>
                  <a:pt x="125" y="90"/>
                  <a:pt x="125" y="90"/>
                </a:cubicBezTo>
                <a:cubicBezTo>
                  <a:pt x="119" y="99"/>
                  <a:pt x="119" y="99"/>
                  <a:pt x="119" y="99"/>
                </a:cubicBezTo>
                <a:cubicBezTo>
                  <a:pt x="124" y="97"/>
                  <a:pt x="129" y="96"/>
                  <a:pt x="135" y="94"/>
                </a:cubicBezTo>
                <a:cubicBezTo>
                  <a:pt x="135" y="93"/>
                  <a:pt x="135" y="92"/>
                  <a:pt x="135" y="91"/>
                </a:cubicBezTo>
                <a:cubicBezTo>
                  <a:pt x="133" y="69"/>
                  <a:pt x="124" y="60"/>
                  <a:pt x="124" y="60"/>
                </a:cubicBezTo>
                <a:cubicBezTo>
                  <a:pt x="124" y="60"/>
                  <a:pt x="124" y="64"/>
                  <a:pt x="123" y="69"/>
                </a:cubicBezTo>
                <a:cubicBezTo>
                  <a:pt x="103" y="29"/>
                  <a:pt x="60" y="0"/>
                  <a:pt x="60" y="0"/>
                </a:cubicBezTo>
                <a:cubicBezTo>
                  <a:pt x="60" y="0"/>
                  <a:pt x="71" y="27"/>
                  <a:pt x="55" y="54"/>
                </a:cubicBezTo>
                <a:cubicBezTo>
                  <a:pt x="53" y="56"/>
                  <a:pt x="52" y="58"/>
                  <a:pt x="51" y="60"/>
                </a:cubicBezTo>
                <a:cubicBezTo>
                  <a:pt x="49" y="55"/>
                  <a:pt x="47" y="53"/>
                  <a:pt x="47" y="53"/>
                </a:cubicBezTo>
                <a:cubicBezTo>
                  <a:pt x="47" y="53"/>
                  <a:pt x="47" y="57"/>
                  <a:pt x="29" y="86"/>
                </a:cubicBezTo>
                <a:cubicBezTo>
                  <a:pt x="11" y="114"/>
                  <a:pt x="10" y="128"/>
                  <a:pt x="10" y="128"/>
                </a:cubicBezTo>
                <a:cubicBezTo>
                  <a:pt x="7" y="124"/>
                  <a:pt x="6" y="121"/>
                  <a:pt x="6" y="121"/>
                </a:cubicBezTo>
                <a:cubicBezTo>
                  <a:pt x="6" y="121"/>
                  <a:pt x="0" y="136"/>
                  <a:pt x="2" y="161"/>
                </a:cubicBezTo>
                <a:cubicBezTo>
                  <a:pt x="4" y="181"/>
                  <a:pt x="15" y="198"/>
                  <a:pt x="25" y="208"/>
                </a:cubicBezTo>
                <a:cubicBezTo>
                  <a:pt x="26" y="190"/>
                  <a:pt x="31" y="161"/>
                  <a:pt x="50" y="138"/>
                </a:cubicBezTo>
                <a:cubicBezTo>
                  <a:pt x="63" y="122"/>
                  <a:pt x="76" y="113"/>
                  <a:pt x="84"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TextBox 150">
            <a:extLst>
              <a:ext uri="{FF2B5EF4-FFF2-40B4-BE49-F238E27FC236}">
                <a16:creationId xmlns:a16="http://schemas.microsoft.com/office/drawing/2014/main" id="{C80B905C-61F2-4F55-81BB-79CC459E8466}"/>
              </a:ext>
            </a:extLst>
          </p:cNvPr>
          <p:cNvSpPr txBox="1"/>
          <p:nvPr/>
        </p:nvSpPr>
        <p:spPr>
          <a:xfrm>
            <a:off x="1516293" y="4719022"/>
            <a:ext cx="352165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Roboto Black" panose="02000000000000000000" pitchFamily="2" charset="0"/>
                <a:cs typeface="Arial" panose="020B0604020202020204" pitchFamily="34" charset="0"/>
              </a:rPr>
              <a:t>Climate</a:t>
            </a:r>
            <a:r>
              <a:rPr lang="en-US" sz="3200" b="1" dirty="0">
                <a:solidFill>
                  <a:schemeClr val="bg1"/>
                </a:solidFill>
                <a:effectLst>
                  <a:outerShdw blurRad="50800" dist="38100" dir="2700000" algn="tl" rotWithShape="0">
                    <a:prstClr val="black">
                      <a:alpha val="40000"/>
                    </a:prstClr>
                  </a:outerShdw>
                </a:effectLst>
                <a:latin typeface="Source Sans Pro Light" panose="020B0403030403020204" pitchFamily="34" charset="0"/>
                <a:ea typeface="Roboto Black" panose="02000000000000000000" pitchFamily="2" charset="0"/>
                <a:cs typeface="Roboto Black" panose="02000000000000000000" pitchFamily="2" charset="0"/>
              </a:rPr>
              <a:t> </a:t>
            </a:r>
            <a:r>
              <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Roboto Black" panose="02000000000000000000" pitchFamily="2" charset="0"/>
                <a:cs typeface="Arial" panose="020B0604020202020204" pitchFamily="34" charset="0"/>
              </a:rPr>
              <a:t>Change</a:t>
            </a:r>
          </a:p>
        </p:txBody>
      </p:sp>
      <p:grpSp>
        <p:nvGrpSpPr>
          <p:cNvPr id="152" name="Group 151">
            <a:extLst>
              <a:ext uri="{FF2B5EF4-FFF2-40B4-BE49-F238E27FC236}">
                <a16:creationId xmlns:a16="http://schemas.microsoft.com/office/drawing/2014/main" id="{39AC4100-D5AF-4579-B9E2-5ACDF631D51B}"/>
              </a:ext>
            </a:extLst>
          </p:cNvPr>
          <p:cNvGrpSpPr/>
          <p:nvPr/>
        </p:nvGrpSpPr>
        <p:grpSpPr>
          <a:xfrm>
            <a:off x="7513642" y="4726268"/>
            <a:ext cx="793416" cy="793416"/>
            <a:chOff x="725084" y="1621912"/>
            <a:chExt cx="912105" cy="912105"/>
          </a:xfrm>
        </p:grpSpPr>
        <p:sp>
          <p:nvSpPr>
            <p:cNvPr id="153" name="Oval 152">
              <a:extLst>
                <a:ext uri="{FF2B5EF4-FFF2-40B4-BE49-F238E27FC236}">
                  <a16:creationId xmlns:a16="http://schemas.microsoft.com/office/drawing/2014/main" id="{3B7C85BC-7B3E-4D22-91EC-AA41ADA878F8}"/>
                </a:ext>
              </a:extLst>
            </p:cNvPr>
            <p:cNvSpPr/>
            <p:nvPr/>
          </p:nvSpPr>
          <p:spPr>
            <a:xfrm>
              <a:off x="797457" y="1694285"/>
              <a:ext cx="767359" cy="767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54" name="Oval 153">
              <a:extLst>
                <a:ext uri="{FF2B5EF4-FFF2-40B4-BE49-F238E27FC236}">
                  <a16:creationId xmlns:a16="http://schemas.microsoft.com/office/drawing/2014/main" id="{C5171110-31F0-4DDE-8A55-571D603066AA}"/>
                </a:ext>
              </a:extLst>
            </p:cNvPr>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sp>
        <p:nvSpPr>
          <p:cNvPr id="155" name="Freeform 6">
            <a:extLst>
              <a:ext uri="{FF2B5EF4-FFF2-40B4-BE49-F238E27FC236}">
                <a16:creationId xmlns:a16="http://schemas.microsoft.com/office/drawing/2014/main" id="{D9C61FB1-EA27-4538-A08F-126BF722E96B}"/>
              </a:ext>
            </a:extLst>
          </p:cNvPr>
          <p:cNvSpPr>
            <a:spLocks noChangeAspect="1" noEditPoints="1"/>
          </p:cNvSpPr>
          <p:nvPr/>
        </p:nvSpPr>
        <p:spPr bwMode="auto">
          <a:xfrm>
            <a:off x="7668732" y="4876703"/>
            <a:ext cx="490929" cy="493973"/>
          </a:xfrm>
          <a:custGeom>
            <a:avLst/>
            <a:gdLst>
              <a:gd name="T0" fmla="*/ 136 w 273"/>
              <a:gd name="T1" fmla="*/ 0 h 274"/>
              <a:gd name="T2" fmla="*/ 0 w 273"/>
              <a:gd name="T3" fmla="*/ 137 h 274"/>
              <a:gd name="T4" fmla="*/ 136 w 273"/>
              <a:gd name="T5" fmla="*/ 274 h 274"/>
              <a:gd name="T6" fmla="*/ 273 w 273"/>
              <a:gd name="T7" fmla="*/ 137 h 274"/>
              <a:gd name="T8" fmla="*/ 136 w 273"/>
              <a:gd name="T9" fmla="*/ 0 h 274"/>
              <a:gd name="T10" fmla="*/ 136 w 273"/>
              <a:gd name="T11" fmla="*/ 253 h 274"/>
              <a:gd name="T12" fmla="*/ 20 w 273"/>
              <a:gd name="T13" fmla="*/ 137 h 274"/>
              <a:gd name="T14" fmla="*/ 136 w 273"/>
              <a:gd name="T15" fmla="*/ 21 h 274"/>
              <a:gd name="T16" fmla="*/ 252 w 273"/>
              <a:gd name="T17" fmla="*/ 137 h 274"/>
              <a:gd name="T18" fmla="*/ 136 w 273"/>
              <a:gd name="T19" fmla="*/ 253 h 274"/>
              <a:gd name="T20" fmla="*/ 176 w 273"/>
              <a:gd name="T21" fmla="*/ 135 h 274"/>
              <a:gd name="T22" fmla="*/ 158 w 273"/>
              <a:gd name="T23" fmla="*/ 103 h 274"/>
              <a:gd name="T24" fmla="*/ 188 w 273"/>
              <a:gd name="T25" fmla="*/ 51 h 274"/>
              <a:gd name="T26" fmla="*/ 187 w 273"/>
              <a:gd name="T27" fmla="*/ 50 h 274"/>
              <a:gd name="T28" fmla="*/ 136 w 273"/>
              <a:gd name="T29" fmla="*/ 36 h 274"/>
              <a:gd name="T30" fmla="*/ 86 w 273"/>
              <a:gd name="T31" fmla="*/ 50 h 274"/>
              <a:gd name="T32" fmla="*/ 84 w 273"/>
              <a:gd name="T33" fmla="*/ 51 h 274"/>
              <a:gd name="T34" fmla="*/ 115 w 273"/>
              <a:gd name="T35" fmla="*/ 103 h 274"/>
              <a:gd name="T36" fmla="*/ 97 w 273"/>
              <a:gd name="T37" fmla="*/ 135 h 274"/>
              <a:gd name="T38" fmla="*/ 36 w 273"/>
              <a:gd name="T39" fmla="*/ 135 h 274"/>
              <a:gd name="T40" fmla="*/ 36 w 273"/>
              <a:gd name="T41" fmla="*/ 137 h 274"/>
              <a:gd name="T42" fmla="*/ 86 w 273"/>
              <a:gd name="T43" fmla="*/ 224 h 274"/>
              <a:gd name="T44" fmla="*/ 88 w 273"/>
              <a:gd name="T45" fmla="*/ 225 h 274"/>
              <a:gd name="T46" fmla="*/ 118 w 273"/>
              <a:gd name="T47" fmla="*/ 173 h 274"/>
              <a:gd name="T48" fmla="*/ 136 w 273"/>
              <a:gd name="T49" fmla="*/ 177 h 274"/>
              <a:gd name="T50" fmla="*/ 155 w 273"/>
              <a:gd name="T51" fmla="*/ 173 h 274"/>
              <a:gd name="T52" fmla="*/ 185 w 273"/>
              <a:gd name="T53" fmla="*/ 225 h 274"/>
              <a:gd name="T54" fmla="*/ 187 w 273"/>
              <a:gd name="T55" fmla="*/ 224 h 274"/>
              <a:gd name="T56" fmla="*/ 237 w 273"/>
              <a:gd name="T57" fmla="*/ 137 h 274"/>
              <a:gd name="T58" fmla="*/ 237 w 273"/>
              <a:gd name="T59" fmla="*/ 135 h 274"/>
              <a:gd name="T60" fmla="*/ 176 w 273"/>
              <a:gd name="T61" fmla="*/ 135 h 274"/>
              <a:gd name="T62" fmla="*/ 136 w 273"/>
              <a:gd name="T63" fmla="*/ 158 h 274"/>
              <a:gd name="T64" fmla="*/ 116 w 273"/>
              <a:gd name="T65" fmla="*/ 137 h 274"/>
              <a:gd name="T66" fmla="*/ 136 w 273"/>
              <a:gd name="T67" fmla="*/ 116 h 274"/>
              <a:gd name="T68" fmla="*/ 157 w 273"/>
              <a:gd name="T69" fmla="*/ 137 h 274"/>
              <a:gd name="T70" fmla="*/ 136 w 273"/>
              <a:gd name="T71" fmla="*/ 15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 h="274">
                <a:moveTo>
                  <a:pt x="136" y="0"/>
                </a:moveTo>
                <a:cubicBezTo>
                  <a:pt x="61" y="0"/>
                  <a:pt x="0" y="62"/>
                  <a:pt x="0" y="137"/>
                </a:cubicBezTo>
                <a:cubicBezTo>
                  <a:pt x="0" y="213"/>
                  <a:pt x="61" y="274"/>
                  <a:pt x="136" y="274"/>
                </a:cubicBezTo>
                <a:cubicBezTo>
                  <a:pt x="212" y="274"/>
                  <a:pt x="273" y="213"/>
                  <a:pt x="273" y="137"/>
                </a:cubicBezTo>
                <a:cubicBezTo>
                  <a:pt x="273" y="62"/>
                  <a:pt x="212" y="0"/>
                  <a:pt x="136" y="0"/>
                </a:cubicBezTo>
                <a:close/>
                <a:moveTo>
                  <a:pt x="136" y="253"/>
                </a:moveTo>
                <a:cubicBezTo>
                  <a:pt x="72" y="253"/>
                  <a:pt x="20" y="201"/>
                  <a:pt x="20" y="137"/>
                </a:cubicBezTo>
                <a:cubicBezTo>
                  <a:pt x="20" y="73"/>
                  <a:pt x="72" y="21"/>
                  <a:pt x="136" y="21"/>
                </a:cubicBezTo>
                <a:cubicBezTo>
                  <a:pt x="200" y="21"/>
                  <a:pt x="252" y="73"/>
                  <a:pt x="252" y="137"/>
                </a:cubicBezTo>
                <a:cubicBezTo>
                  <a:pt x="252" y="201"/>
                  <a:pt x="200" y="253"/>
                  <a:pt x="136" y="253"/>
                </a:cubicBezTo>
                <a:close/>
                <a:moveTo>
                  <a:pt x="176" y="135"/>
                </a:moveTo>
                <a:cubicBezTo>
                  <a:pt x="176" y="122"/>
                  <a:pt x="169" y="110"/>
                  <a:pt x="158" y="103"/>
                </a:cubicBezTo>
                <a:cubicBezTo>
                  <a:pt x="188" y="51"/>
                  <a:pt x="188" y="51"/>
                  <a:pt x="188" y="51"/>
                </a:cubicBezTo>
                <a:cubicBezTo>
                  <a:pt x="187" y="50"/>
                  <a:pt x="187" y="50"/>
                  <a:pt x="187" y="50"/>
                </a:cubicBezTo>
                <a:cubicBezTo>
                  <a:pt x="171" y="41"/>
                  <a:pt x="154" y="36"/>
                  <a:pt x="136" y="36"/>
                </a:cubicBezTo>
                <a:cubicBezTo>
                  <a:pt x="119" y="36"/>
                  <a:pt x="101" y="41"/>
                  <a:pt x="86" y="50"/>
                </a:cubicBezTo>
                <a:cubicBezTo>
                  <a:pt x="84" y="51"/>
                  <a:pt x="84" y="51"/>
                  <a:pt x="84" y="51"/>
                </a:cubicBezTo>
                <a:cubicBezTo>
                  <a:pt x="115" y="103"/>
                  <a:pt x="115" y="103"/>
                  <a:pt x="115" y="103"/>
                </a:cubicBezTo>
                <a:cubicBezTo>
                  <a:pt x="104" y="110"/>
                  <a:pt x="97" y="122"/>
                  <a:pt x="97" y="135"/>
                </a:cubicBezTo>
                <a:cubicBezTo>
                  <a:pt x="36" y="135"/>
                  <a:pt x="36" y="135"/>
                  <a:pt x="36" y="135"/>
                </a:cubicBezTo>
                <a:cubicBezTo>
                  <a:pt x="36" y="137"/>
                  <a:pt x="36" y="137"/>
                  <a:pt x="36" y="137"/>
                </a:cubicBezTo>
                <a:cubicBezTo>
                  <a:pt x="36" y="173"/>
                  <a:pt x="55" y="206"/>
                  <a:pt x="86" y="224"/>
                </a:cubicBezTo>
                <a:cubicBezTo>
                  <a:pt x="88" y="225"/>
                  <a:pt x="88" y="225"/>
                  <a:pt x="88" y="225"/>
                </a:cubicBezTo>
                <a:cubicBezTo>
                  <a:pt x="118" y="173"/>
                  <a:pt x="118" y="173"/>
                  <a:pt x="118" y="173"/>
                </a:cubicBezTo>
                <a:cubicBezTo>
                  <a:pt x="124" y="175"/>
                  <a:pt x="130" y="177"/>
                  <a:pt x="136" y="177"/>
                </a:cubicBezTo>
                <a:cubicBezTo>
                  <a:pt x="143" y="177"/>
                  <a:pt x="149" y="175"/>
                  <a:pt x="155" y="173"/>
                </a:cubicBezTo>
                <a:cubicBezTo>
                  <a:pt x="185" y="225"/>
                  <a:pt x="185" y="225"/>
                  <a:pt x="185" y="225"/>
                </a:cubicBezTo>
                <a:cubicBezTo>
                  <a:pt x="187" y="224"/>
                  <a:pt x="187" y="224"/>
                  <a:pt x="187" y="224"/>
                </a:cubicBezTo>
                <a:cubicBezTo>
                  <a:pt x="218" y="206"/>
                  <a:pt x="237" y="173"/>
                  <a:pt x="237" y="137"/>
                </a:cubicBezTo>
                <a:cubicBezTo>
                  <a:pt x="237" y="135"/>
                  <a:pt x="237" y="135"/>
                  <a:pt x="237" y="135"/>
                </a:cubicBezTo>
                <a:lnTo>
                  <a:pt x="176" y="135"/>
                </a:lnTo>
                <a:close/>
                <a:moveTo>
                  <a:pt x="136" y="158"/>
                </a:moveTo>
                <a:cubicBezTo>
                  <a:pt x="125" y="158"/>
                  <a:pt x="116" y="148"/>
                  <a:pt x="116" y="137"/>
                </a:cubicBezTo>
                <a:cubicBezTo>
                  <a:pt x="116" y="126"/>
                  <a:pt x="125" y="116"/>
                  <a:pt x="136" y="116"/>
                </a:cubicBezTo>
                <a:cubicBezTo>
                  <a:pt x="148" y="116"/>
                  <a:pt x="157" y="126"/>
                  <a:pt x="157" y="137"/>
                </a:cubicBezTo>
                <a:cubicBezTo>
                  <a:pt x="157" y="148"/>
                  <a:pt x="148" y="158"/>
                  <a:pt x="136" y="1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
        <p:nvSpPr>
          <p:cNvPr id="156" name="TextBox 155">
            <a:extLst>
              <a:ext uri="{FF2B5EF4-FFF2-40B4-BE49-F238E27FC236}">
                <a16:creationId xmlns:a16="http://schemas.microsoft.com/office/drawing/2014/main" id="{239B46F7-6794-49A8-848E-171F7260ACC4}"/>
              </a:ext>
            </a:extLst>
          </p:cNvPr>
          <p:cNvSpPr txBox="1"/>
          <p:nvPr/>
        </p:nvSpPr>
        <p:spPr>
          <a:xfrm>
            <a:off x="8073642" y="4339170"/>
            <a:ext cx="304903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Roboto Black" panose="02000000000000000000" pitchFamily="2" charset="0"/>
                <a:cs typeface="Arial" panose="020B0604020202020204" pitchFamily="34" charset="0"/>
              </a:rPr>
              <a:t>Accelerating Threats to Sustainability</a:t>
            </a:r>
            <a:endParaRPr kumimoji="0" lang="en-US" sz="32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panose="020B0604020202020204" pitchFamily="34" charset="0"/>
              <a:ea typeface="Roboto Black" panose="02000000000000000000" pitchFamily="2" charset="0"/>
              <a:cs typeface="Arial" panose="020B0604020202020204" pitchFamily="34" charset="0"/>
            </a:endParaRPr>
          </a:p>
        </p:txBody>
      </p:sp>
      <p:grpSp>
        <p:nvGrpSpPr>
          <p:cNvPr id="157" name="Group 156">
            <a:extLst>
              <a:ext uri="{FF2B5EF4-FFF2-40B4-BE49-F238E27FC236}">
                <a16:creationId xmlns:a16="http://schemas.microsoft.com/office/drawing/2014/main" id="{B156905D-7D27-4F6F-8EE6-5882C220D519}"/>
              </a:ext>
            </a:extLst>
          </p:cNvPr>
          <p:cNvGrpSpPr/>
          <p:nvPr/>
        </p:nvGrpSpPr>
        <p:grpSpPr>
          <a:xfrm>
            <a:off x="867400" y="4591479"/>
            <a:ext cx="841822" cy="791021"/>
            <a:chOff x="725084" y="1621912"/>
            <a:chExt cx="912105" cy="912105"/>
          </a:xfrm>
        </p:grpSpPr>
        <p:sp>
          <p:nvSpPr>
            <p:cNvPr id="158" name="Oval 157">
              <a:extLst>
                <a:ext uri="{FF2B5EF4-FFF2-40B4-BE49-F238E27FC236}">
                  <a16:creationId xmlns:a16="http://schemas.microsoft.com/office/drawing/2014/main" id="{5800245B-ED0F-492E-AA52-197A26E27939}"/>
                </a:ext>
              </a:extLst>
            </p:cNvPr>
            <p:cNvSpPr/>
            <p:nvPr/>
          </p:nvSpPr>
          <p:spPr>
            <a:xfrm>
              <a:off x="797458" y="1694286"/>
              <a:ext cx="767359" cy="7673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sp>
          <p:nvSpPr>
            <p:cNvPr id="159" name="Oval 158">
              <a:extLst>
                <a:ext uri="{FF2B5EF4-FFF2-40B4-BE49-F238E27FC236}">
                  <a16:creationId xmlns:a16="http://schemas.microsoft.com/office/drawing/2014/main" id="{2579C0A8-51E0-4C4E-9EC8-B3226622D455}"/>
                </a:ext>
              </a:extLst>
            </p:cNvPr>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pitchFamily="2" charset="77"/>
                <a:ea typeface="+mn-ea"/>
                <a:cs typeface="+mn-cs"/>
              </a:endParaRPr>
            </a:p>
          </p:txBody>
        </p:sp>
      </p:grpSp>
      <p:sp>
        <p:nvSpPr>
          <p:cNvPr id="160" name="Freeform 23">
            <a:extLst>
              <a:ext uri="{FF2B5EF4-FFF2-40B4-BE49-F238E27FC236}">
                <a16:creationId xmlns:a16="http://schemas.microsoft.com/office/drawing/2014/main" id="{38C8965F-B293-4726-AA0C-204C9E1F292D}"/>
              </a:ext>
            </a:extLst>
          </p:cNvPr>
          <p:cNvSpPr>
            <a:spLocks noChangeAspect="1" noEditPoints="1"/>
          </p:cNvSpPr>
          <p:nvPr/>
        </p:nvSpPr>
        <p:spPr bwMode="auto">
          <a:xfrm>
            <a:off x="1069323" y="4756472"/>
            <a:ext cx="511216" cy="424142"/>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
        <p:nvSpPr>
          <p:cNvPr id="161" name="TextBox 160">
            <a:extLst>
              <a:ext uri="{FF2B5EF4-FFF2-40B4-BE49-F238E27FC236}">
                <a16:creationId xmlns:a16="http://schemas.microsoft.com/office/drawing/2014/main" id="{EF3C466B-5CBA-433F-9D75-884F67D9B16F}"/>
              </a:ext>
            </a:extLst>
          </p:cNvPr>
          <p:cNvSpPr txBox="1"/>
          <p:nvPr/>
        </p:nvSpPr>
        <p:spPr>
          <a:xfrm>
            <a:off x="7966492" y="1012083"/>
            <a:ext cx="30490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outerShdw blurRad="50800" dist="38100" dir="5400000" algn="t" rotWithShape="0">
                    <a:prstClr val="black">
                      <a:alpha val="40000"/>
                    </a:prstClr>
                  </a:outerShdw>
                </a:effectLst>
                <a:latin typeface="Arial" panose="020B0604020202020204" pitchFamily="34" charset="0"/>
                <a:ea typeface="Roboto Black" panose="02000000000000000000" pitchFamily="2" charset="0"/>
                <a:cs typeface="Arial" panose="020B0604020202020204" pitchFamily="34" charset="0"/>
              </a:rPr>
              <a:t>Poverty and Inequality</a:t>
            </a:r>
            <a:endParaRPr kumimoji="0" lang="en-US" sz="32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Arial" panose="020B0604020202020204" pitchFamily="34" charset="0"/>
              <a:ea typeface="Roboto Black" panose="02000000000000000000" pitchFamily="2" charset="0"/>
              <a:cs typeface="Arial" panose="020B0604020202020204" pitchFamily="34" charset="0"/>
            </a:endParaRPr>
          </a:p>
        </p:txBody>
      </p:sp>
    </p:spTree>
    <p:extLst>
      <p:ext uri="{BB962C8B-B14F-4D97-AF65-F5344CB8AC3E}">
        <p14:creationId xmlns:p14="http://schemas.microsoft.com/office/powerpoint/2010/main" val="15539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6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B7FA7A09-BADE-407C-AB42-C9C3EA0F6060}"/>
              </a:ext>
            </a:extLst>
          </p:cNvPr>
          <p:cNvSpPr>
            <a:spLocks noGrp="1"/>
          </p:cNvSpPr>
          <p:nvPr>
            <p:ph type="body" sz="quarter" idx="10"/>
          </p:nvPr>
        </p:nvSpPr>
        <p:spPr>
          <a:xfrm>
            <a:off x="4531020" y="1393354"/>
            <a:ext cx="7161017" cy="4154361"/>
          </a:xfrm>
        </p:spPr>
        <p:txBody>
          <a:bodyPr vert="horz" lIns="91440" tIns="45720" rIns="91440" bIns="45720" rtlCol="0">
            <a:normAutofit lnSpcReduction="10000"/>
          </a:bodyPr>
          <a:lstStyle/>
          <a:p>
            <a:pPr algn="l"/>
            <a:r>
              <a:rPr kumimoji="0" lang="en-US" sz="6000" b="1" i="0" u="none" strike="noStrike" kern="1200" cap="none" spc="0" normalizeH="0" baseline="0" noProof="0" dirty="0">
                <a:ln>
                  <a:noFill/>
                </a:ln>
                <a:solidFill>
                  <a:schemeClr val="tx1"/>
                </a:solidFill>
                <a:effectLst/>
                <a:uLnTx/>
                <a:uFillTx/>
                <a:latin typeface="Source Sans Pro Light" panose="020B0403030403020204" pitchFamily="34" charset="0"/>
                <a:ea typeface="Roboto Black" panose="02000000000000000000" pitchFamily="2" charset="0"/>
                <a:cs typeface="Roboto Black" panose="02000000000000000000" pitchFamily="2" charset="0"/>
              </a:rPr>
              <a:t>What is the role of our industry in solving the climate crisis and achieving sustainable development? </a:t>
            </a:r>
            <a:endParaRPr kumimoji="0" lang="en-US" sz="6000" b="0" i="0" u="none" strike="noStrike" kern="1200" cap="none" spc="0" normalizeH="0" baseline="0" noProof="0" dirty="0">
              <a:ln>
                <a:noFill/>
              </a:ln>
              <a:solidFill>
                <a:schemeClr val="tx1"/>
              </a:solidFill>
              <a:effectLst/>
              <a:uLnTx/>
              <a:uFillTx/>
              <a:latin typeface="Source Sans Pro Light" panose="020B0403030403020204" pitchFamily="34" charset="0"/>
              <a:ea typeface="Roboto Black" panose="02000000000000000000" pitchFamily="2" charset="0"/>
              <a:cs typeface="Roboto Black" panose="02000000000000000000" pitchFamily="2" charset="0"/>
            </a:endParaRPr>
          </a:p>
        </p:txBody>
      </p:sp>
      <p:grpSp>
        <p:nvGrpSpPr>
          <p:cNvPr id="4" name="Group 3">
            <a:extLst>
              <a:ext uri="{FF2B5EF4-FFF2-40B4-BE49-F238E27FC236}">
                <a16:creationId xmlns:a16="http://schemas.microsoft.com/office/drawing/2014/main" id="{5789D4DF-DA40-4A3E-9DC4-00DB2965CA26}"/>
              </a:ext>
            </a:extLst>
          </p:cNvPr>
          <p:cNvGrpSpPr/>
          <p:nvPr/>
        </p:nvGrpSpPr>
        <p:grpSpPr>
          <a:xfrm flipH="1">
            <a:off x="13219" y="1885236"/>
            <a:ext cx="4295140" cy="3397963"/>
            <a:chOff x="6096000" y="1338447"/>
            <a:chExt cx="6096000" cy="4901306"/>
          </a:xfrm>
        </p:grpSpPr>
        <p:sp>
          <p:nvSpPr>
            <p:cNvPr id="5" name="Freeform 5">
              <a:extLst>
                <a:ext uri="{FF2B5EF4-FFF2-40B4-BE49-F238E27FC236}">
                  <a16:creationId xmlns:a16="http://schemas.microsoft.com/office/drawing/2014/main" id="{B8707D7A-6105-4EAB-A83F-17F6BF45CE8F}"/>
                </a:ext>
              </a:extLst>
            </p:cNvPr>
            <p:cNvSpPr>
              <a:spLocks/>
            </p:cNvSpPr>
            <p:nvPr/>
          </p:nvSpPr>
          <p:spPr bwMode="auto">
            <a:xfrm>
              <a:off x="6359085" y="5149572"/>
              <a:ext cx="1650587" cy="573020"/>
            </a:xfrm>
            <a:custGeom>
              <a:avLst/>
              <a:gdLst>
                <a:gd name="T0" fmla="*/ 110 w 796"/>
                <a:gd name="T1" fmla="*/ 277 h 277"/>
                <a:gd name="T2" fmla="*/ 398 w 796"/>
                <a:gd name="T3" fmla="*/ 28 h 277"/>
                <a:gd name="T4" fmla="*/ 454 w 796"/>
                <a:gd name="T5" fmla="*/ 245 h 277"/>
                <a:gd name="T6" fmla="*/ 129 w 796"/>
                <a:gd name="T7" fmla="*/ 274 h 277"/>
                <a:gd name="T8" fmla="*/ 96 w 796"/>
                <a:gd name="T9" fmla="*/ 277 h 277"/>
                <a:gd name="T10" fmla="*/ 110 w 796"/>
                <a:gd name="T11" fmla="*/ 277 h 277"/>
              </a:gdLst>
              <a:ahLst/>
              <a:cxnLst>
                <a:cxn ang="0">
                  <a:pos x="T0" y="T1"/>
                </a:cxn>
                <a:cxn ang="0">
                  <a:pos x="T2" y="T3"/>
                </a:cxn>
                <a:cxn ang="0">
                  <a:pos x="T4" y="T5"/>
                </a:cxn>
                <a:cxn ang="0">
                  <a:pos x="T6" y="T7"/>
                </a:cxn>
                <a:cxn ang="0">
                  <a:pos x="T8" y="T9"/>
                </a:cxn>
                <a:cxn ang="0">
                  <a:pos x="T10" y="T11"/>
                </a:cxn>
              </a:cxnLst>
              <a:rect l="0" t="0" r="r" b="b"/>
              <a:pathLst>
                <a:path w="796" h="277">
                  <a:moveTo>
                    <a:pt x="110" y="277"/>
                  </a:moveTo>
                  <a:cubicBezTo>
                    <a:pt x="110" y="277"/>
                    <a:pt x="0" y="0"/>
                    <a:pt x="398" y="28"/>
                  </a:cubicBezTo>
                  <a:cubicBezTo>
                    <a:pt x="796" y="57"/>
                    <a:pt x="454" y="245"/>
                    <a:pt x="454" y="245"/>
                  </a:cubicBezTo>
                  <a:cubicBezTo>
                    <a:pt x="129" y="274"/>
                    <a:pt x="129" y="274"/>
                    <a:pt x="129" y="274"/>
                  </a:cubicBezTo>
                  <a:cubicBezTo>
                    <a:pt x="96" y="277"/>
                    <a:pt x="96" y="277"/>
                    <a:pt x="96" y="277"/>
                  </a:cubicBezTo>
                  <a:cubicBezTo>
                    <a:pt x="110" y="277"/>
                    <a:pt x="110" y="277"/>
                    <a:pt x="110" y="277"/>
                  </a:cubicBezTo>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6" name="Freeform 6">
              <a:extLst>
                <a:ext uri="{FF2B5EF4-FFF2-40B4-BE49-F238E27FC236}">
                  <a16:creationId xmlns:a16="http://schemas.microsoft.com/office/drawing/2014/main" id="{C032304C-CB74-4428-A0EB-044B7F8CB598}"/>
                </a:ext>
              </a:extLst>
            </p:cNvPr>
            <p:cNvSpPr>
              <a:spLocks/>
            </p:cNvSpPr>
            <p:nvPr/>
          </p:nvSpPr>
          <p:spPr bwMode="auto">
            <a:xfrm>
              <a:off x="6470806" y="1338447"/>
              <a:ext cx="4692280" cy="4685072"/>
            </a:xfrm>
            <a:custGeom>
              <a:avLst/>
              <a:gdLst>
                <a:gd name="T0" fmla="*/ 2262 w 2262"/>
                <a:gd name="T1" fmla="*/ 1131 h 2262"/>
                <a:gd name="T2" fmla="*/ 1715 w 2262"/>
                <a:gd name="T3" fmla="*/ 2100 h 2262"/>
                <a:gd name="T4" fmla="*/ 1323 w 2262"/>
                <a:gd name="T5" fmla="*/ 2246 h 2262"/>
                <a:gd name="T6" fmla="*/ 1228 w 2262"/>
                <a:gd name="T7" fmla="*/ 2258 h 2262"/>
                <a:gd name="T8" fmla="*/ 1131 w 2262"/>
                <a:gd name="T9" fmla="*/ 2262 h 2262"/>
                <a:gd name="T10" fmla="*/ 317 w 2262"/>
                <a:gd name="T11" fmla="*/ 1916 h 2262"/>
                <a:gd name="T12" fmla="*/ 0 w 2262"/>
                <a:gd name="T13" fmla="*/ 1131 h 2262"/>
                <a:gd name="T14" fmla="*/ 10 w 2262"/>
                <a:gd name="T15" fmla="*/ 979 h 2262"/>
                <a:gd name="T16" fmla="*/ 1131 w 2262"/>
                <a:gd name="T17" fmla="*/ 0 h 2262"/>
                <a:gd name="T18" fmla="*/ 1710 w 2262"/>
                <a:gd name="T19" fmla="*/ 159 h 2262"/>
                <a:gd name="T20" fmla="*/ 2117 w 2262"/>
                <a:gd name="T21" fmla="*/ 577 h 2262"/>
                <a:gd name="T22" fmla="*/ 2262 w 2262"/>
                <a:gd name="T23" fmla="*/ 113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2" h="2262">
                  <a:moveTo>
                    <a:pt x="2262" y="1131"/>
                  </a:moveTo>
                  <a:cubicBezTo>
                    <a:pt x="2262" y="1542"/>
                    <a:pt x="2043" y="1902"/>
                    <a:pt x="1715" y="2100"/>
                  </a:cubicBezTo>
                  <a:cubicBezTo>
                    <a:pt x="1597" y="2171"/>
                    <a:pt x="1464" y="2222"/>
                    <a:pt x="1323" y="2246"/>
                  </a:cubicBezTo>
                  <a:cubicBezTo>
                    <a:pt x="1292" y="2251"/>
                    <a:pt x="1260" y="2255"/>
                    <a:pt x="1228" y="2258"/>
                  </a:cubicBezTo>
                  <a:cubicBezTo>
                    <a:pt x="1196" y="2261"/>
                    <a:pt x="1164" y="2262"/>
                    <a:pt x="1131" y="2262"/>
                  </a:cubicBezTo>
                  <a:cubicBezTo>
                    <a:pt x="811" y="2262"/>
                    <a:pt x="523" y="2129"/>
                    <a:pt x="317" y="1916"/>
                  </a:cubicBezTo>
                  <a:cubicBezTo>
                    <a:pt x="121" y="1712"/>
                    <a:pt x="0" y="1436"/>
                    <a:pt x="0" y="1131"/>
                  </a:cubicBezTo>
                  <a:cubicBezTo>
                    <a:pt x="0" y="1080"/>
                    <a:pt x="4" y="1029"/>
                    <a:pt x="10" y="979"/>
                  </a:cubicBezTo>
                  <a:cubicBezTo>
                    <a:pt x="85" y="426"/>
                    <a:pt x="558" y="0"/>
                    <a:pt x="1131" y="0"/>
                  </a:cubicBezTo>
                  <a:cubicBezTo>
                    <a:pt x="1343" y="0"/>
                    <a:pt x="1541" y="58"/>
                    <a:pt x="1710" y="159"/>
                  </a:cubicBezTo>
                  <a:cubicBezTo>
                    <a:pt x="1880" y="261"/>
                    <a:pt x="2020" y="405"/>
                    <a:pt x="2117" y="577"/>
                  </a:cubicBezTo>
                  <a:cubicBezTo>
                    <a:pt x="2210" y="740"/>
                    <a:pt x="2262" y="930"/>
                    <a:pt x="2262" y="1131"/>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Freeform 7">
              <a:extLst>
                <a:ext uri="{FF2B5EF4-FFF2-40B4-BE49-F238E27FC236}">
                  <a16:creationId xmlns:a16="http://schemas.microsoft.com/office/drawing/2014/main" id="{3619FDA2-ED92-4B1A-82F7-12ADEA7DFA18}"/>
                </a:ext>
              </a:extLst>
            </p:cNvPr>
            <p:cNvSpPr>
              <a:spLocks/>
            </p:cNvSpPr>
            <p:nvPr/>
          </p:nvSpPr>
          <p:spPr bwMode="auto">
            <a:xfrm>
              <a:off x="9018764" y="5688356"/>
              <a:ext cx="1009092" cy="409043"/>
            </a:xfrm>
            <a:custGeom>
              <a:avLst/>
              <a:gdLst>
                <a:gd name="T0" fmla="*/ 487 w 487"/>
                <a:gd name="T1" fmla="*/ 0 h 198"/>
                <a:gd name="T2" fmla="*/ 95 w 487"/>
                <a:gd name="T3" fmla="*/ 146 h 198"/>
                <a:gd name="T4" fmla="*/ 0 w 487"/>
                <a:gd name="T5" fmla="*/ 158 h 198"/>
                <a:gd name="T6" fmla="*/ 258 w 487"/>
                <a:gd name="T7" fmla="*/ 198 h 198"/>
                <a:gd name="T8" fmla="*/ 450 w 487"/>
                <a:gd name="T9" fmla="*/ 141 h 198"/>
                <a:gd name="T10" fmla="*/ 487 w 487"/>
                <a:gd name="T11" fmla="*/ 0 h 198"/>
              </a:gdLst>
              <a:ahLst/>
              <a:cxnLst>
                <a:cxn ang="0">
                  <a:pos x="T0" y="T1"/>
                </a:cxn>
                <a:cxn ang="0">
                  <a:pos x="T2" y="T3"/>
                </a:cxn>
                <a:cxn ang="0">
                  <a:pos x="T4" y="T5"/>
                </a:cxn>
                <a:cxn ang="0">
                  <a:pos x="T6" y="T7"/>
                </a:cxn>
                <a:cxn ang="0">
                  <a:pos x="T8" y="T9"/>
                </a:cxn>
                <a:cxn ang="0">
                  <a:pos x="T10" y="T11"/>
                </a:cxn>
              </a:cxnLst>
              <a:rect l="0" t="0" r="r" b="b"/>
              <a:pathLst>
                <a:path w="487" h="198">
                  <a:moveTo>
                    <a:pt x="487" y="0"/>
                  </a:moveTo>
                  <a:cubicBezTo>
                    <a:pt x="369" y="71"/>
                    <a:pt x="236" y="122"/>
                    <a:pt x="95" y="146"/>
                  </a:cubicBezTo>
                  <a:cubicBezTo>
                    <a:pt x="64" y="151"/>
                    <a:pt x="32" y="155"/>
                    <a:pt x="0" y="158"/>
                  </a:cubicBezTo>
                  <a:cubicBezTo>
                    <a:pt x="55" y="162"/>
                    <a:pt x="258" y="198"/>
                    <a:pt x="258" y="198"/>
                  </a:cubicBezTo>
                  <a:cubicBezTo>
                    <a:pt x="450" y="141"/>
                    <a:pt x="450" y="141"/>
                    <a:pt x="450" y="141"/>
                  </a:cubicBezTo>
                  <a:cubicBezTo>
                    <a:pt x="487" y="0"/>
                    <a:pt x="487" y="0"/>
                    <a:pt x="487" y="0"/>
                  </a:cubicBezTo>
                </a:path>
              </a:pathLst>
            </a:custGeom>
            <a:solidFill>
              <a:srgbClr val="F2F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8" name="Freeform 8">
              <a:extLst>
                <a:ext uri="{FF2B5EF4-FFF2-40B4-BE49-F238E27FC236}">
                  <a16:creationId xmlns:a16="http://schemas.microsoft.com/office/drawing/2014/main" id="{8A2CE940-9A3C-424A-B264-01D346886CDE}"/>
                </a:ext>
              </a:extLst>
            </p:cNvPr>
            <p:cNvSpPr>
              <a:spLocks noEditPoints="1"/>
            </p:cNvSpPr>
            <p:nvPr/>
          </p:nvSpPr>
          <p:spPr bwMode="auto">
            <a:xfrm>
              <a:off x="6470806" y="1668203"/>
              <a:ext cx="4391355" cy="4348108"/>
            </a:xfrm>
            <a:custGeom>
              <a:avLst/>
              <a:gdLst>
                <a:gd name="T0" fmla="*/ 952 w 2117"/>
                <a:gd name="T1" fmla="*/ 502 h 2099"/>
                <a:gd name="T2" fmla="*/ 952 w 2117"/>
                <a:gd name="T3" fmla="*/ 502 h 2099"/>
                <a:gd name="T4" fmla="*/ 1222 w 2117"/>
                <a:gd name="T5" fmla="*/ 803 h 2099"/>
                <a:gd name="T6" fmla="*/ 1429 w 2117"/>
                <a:gd name="T7" fmla="*/ 1401 h 2099"/>
                <a:gd name="T8" fmla="*/ 1429 w 2117"/>
                <a:gd name="T9" fmla="*/ 1401 h 2099"/>
                <a:gd name="T10" fmla="*/ 1429 w 2117"/>
                <a:gd name="T11" fmla="*/ 1401 h 2099"/>
                <a:gd name="T12" fmla="*/ 952 w 2117"/>
                <a:gd name="T13" fmla="*/ 1878 h 2099"/>
                <a:gd name="T14" fmla="*/ 952 w 2117"/>
                <a:gd name="T15" fmla="*/ 1878 h 2099"/>
                <a:gd name="T16" fmla="*/ 474 w 2117"/>
                <a:gd name="T17" fmla="*/ 1401 h 2099"/>
                <a:gd name="T18" fmla="*/ 663 w 2117"/>
                <a:gd name="T19" fmla="*/ 841 h 2099"/>
                <a:gd name="T20" fmla="*/ 663 w 2117"/>
                <a:gd name="T21" fmla="*/ 841 h 2099"/>
                <a:gd name="T22" fmla="*/ 663 w 2117"/>
                <a:gd name="T23" fmla="*/ 841 h 2099"/>
                <a:gd name="T24" fmla="*/ 952 w 2117"/>
                <a:gd name="T25" fmla="*/ 502 h 2099"/>
                <a:gd name="T26" fmla="*/ 952 w 2117"/>
                <a:gd name="T27" fmla="*/ 502 h 2099"/>
                <a:gd name="T28" fmla="*/ 1710 w 2117"/>
                <a:gd name="T29" fmla="*/ 0 h 2099"/>
                <a:gd name="T30" fmla="*/ 10 w 2117"/>
                <a:gd name="T31" fmla="*/ 820 h 2099"/>
                <a:gd name="T32" fmla="*/ 10 w 2117"/>
                <a:gd name="T33" fmla="*/ 820 h 2099"/>
                <a:gd name="T34" fmla="*/ 0 w 2117"/>
                <a:gd name="T35" fmla="*/ 972 h 2099"/>
                <a:gd name="T36" fmla="*/ 317 w 2117"/>
                <a:gd name="T37" fmla="*/ 1757 h 2099"/>
                <a:gd name="T38" fmla="*/ 1228 w 2117"/>
                <a:gd name="T39" fmla="*/ 2099 h 2099"/>
                <a:gd name="T40" fmla="*/ 1228 w 2117"/>
                <a:gd name="T41" fmla="*/ 2099 h 2099"/>
                <a:gd name="T42" fmla="*/ 1323 w 2117"/>
                <a:gd name="T43" fmla="*/ 2087 h 2099"/>
                <a:gd name="T44" fmla="*/ 1715 w 2117"/>
                <a:gd name="T45" fmla="*/ 1941 h 2099"/>
                <a:gd name="T46" fmla="*/ 1715 w 2117"/>
                <a:gd name="T47" fmla="*/ 1941 h 2099"/>
                <a:gd name="T48" fmla="*/ 2117 w 2117"/>
                <a:gd name="T49" fmla="*/ 418 h 2099"/>
                <a:gd name="T50" fmla="*/ 1710 w 2117"/>
                <a:gd name="T51" fmla="*/ 0 h 2099"/>
                <a:gd name="T52" fmla="*/ 1710 w 2117"/>
                <a:gd name="T53" fmla="*/ 0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7" h="2099">
                  <a:moveTo>
                    <a:pt x="952" y="502"/>
                  </a:moveTo>
                  <a:cubicBezTo>
                    <a:pt x="952" y="502"/>
                    <a:pt x="952" y="502"/>
                    <a:pt x="952" y="502"/>
                  </a:cubicBezTo>
                  <a:cubicBezTo>
                    <a:pt x="1050" y="502"/>
                    <a:pt x="1144" y="637"/>
                    <a:pt x="1222" y="803"/>
                  </a:cubicBezTo>
                  <a:cubicBezTo>
                    <a:pt x="1345" y="1064"/>
                    <a:pt x="1429" y="1401"/>
                    <a:pt x="1429" y="1401"/>
                  </a:cubicBezTo>
                  <a:cubicBezTo>
                    <a:pt x="1429" y="1401"/>
                    <a:pt x="1429" y="1401"/>
                    <a:pt x="1429" y="1401"/>
                  </a:cubicBezTo>
                  <a:cubicBezTo>
                    <a:pt x="1429" y="1401"/>
                    <a:pt x="1429" y="1401"/>
                    <a:pt x="1429" y="1401"/>
                  </a:cubicBezTo>
                  <a:cubicBezTo>
                    <a:pt x="952" y="1878"/>
                    <a:pt x="952" y="1878"/>
                    <a:pt x="952" y="1878"/>
                  </a:cubicBezTo>
                  <a:cubicBezTo>
                    <a:pt x="952" y="1878"/>
                    <a:pt x="952" y="1878"/>
                    <a:pt x="952" y="1878"/>
                  </a:cubicBezTo>
                  <a:cubicBezTo>
                    <a:pt x="474" y="1401"/>
                    <a:pt x="474" y="1401"/>
                    <a:pt x="474" y="1401"/>
                  </a:cubicBezTo>
                  <a:cubicBezTo>
                    <a:pt x="474" y="1401"/>
                    <a:pt x="550" y="1096"/>
                    <a:pt x="663" y="841"/>
                  </a:cubicBezTo>
                  <a:cubicBezTo>
                    <a:pt x="663" y="841"/>
                    <a:pt x="663" y="841"/>
                    <a:pt x="663" y="841"/>
                  </a:cubicBezTo>
                  <a:cubicBezTo>
                    <a:pt x="663" y="841"/>
                    <a:pt x="663" y="841"/>
                    <a:pt x="663" y="841"/>
                  </a:cubicBezTo>
                  <a:cubicBezTo>
                    <a:pt x="745" y="659"/>
                    <a:pt x="845" y="502"/>
                    <a:pt x="952" y="502"/>
                  </a:cubicBezTo>
                  <a:cubicBezTo>
                    <a:pt x="952" y="502"/>
                    <a:pt x="952" y="502"/>
                    <a:pt x="952" y="502"/>
                  </a:cubicBezTo>
                  <a:moveTo>
                    <a:pt x="1710" y="0"/>
                  </a:moveTo>
                  <a:cubicBezTo>
                    <a:pt x="10" y="820"/>
                    <a:pt x="10" y="820"/>
                    <a:pt x="10" y="820"/>
                  </a:cubicBezTo>
                  <a:cubicBezTo>
                    <a:pt x="10" y="820"/>
                    <a:pt x="10" y="820"/>
                    <a:pt x="10" y="820"/>
                  </a:cubicBezTo>
                  <a:cubicBezTo>
                    <a:pt x="4" y="870"/>
                    <a:pt x="0" y="921"/>
                    <a:pt x="0" y="972"/>
                  </a:cubicBezTo>
                  <a:cubicBezTo>
                    <a:pt x="0" y="1277"/>
                    <a:pt x="121" y="1553"/>
                    <a:pt x="317" y="1757"/>
                  </a:cubicBezTo>
                  <a:cubicBezTo>
                    <a:pt x="618" y="2024"/>
                    <a:pt x="1047" y="2085"/>
                    <a:pt x="1228" y="2099"/>
                  </a:cubicBezTo>
                  <a:cubicBezTo>
                    <a:pt x="1228" y="2099"/>
                    <a:pt x="1228" y="2099"/>
                    <a:pt x="1228" y="2099"/>
                  </a:cubicBezTo>
                  <a:cubicBezTo>
                    <a:pt x="1260" y="2096"/>
                    <a:pt x="1292" y="2092"/>
                    <a:pt x="1323" y="2087"/>
                  </a:cubicBezTo>
                  <a:cubicBezTo>
                    <a:pt x="1464" y="2063"/>
                    <a:pt x="1597" y="2012"/>
                    <a:pt x="1715" y="1941"/>
                  </a:cubicBezTo>
                  <a:cubicBezTo>
                    <a:pt x="1715" y="1941"/>
                    <a:pt x="1715" y="1941"/>
                    <a:pt x="1715" y="1941"/>
                  </a:cubicBezTo>
                  <a:cubicBezTo>
                    <a:pt x="2117" y="418"/>
                    <a:pt x="2117" y="418"/>
                    <a:pt x="2117" y="418"/>
                  </a:cubicBezTo>
                  <a:cubicBezTo>
                    <a:pt x="2020" y="246"/>
                    <a:pt x="1880" y="102"/>
                    <a:pt x="1710" y="0"/>
                  </a:cubicBezTo>
                  <a:cubicBezTo>
                    <a:pt x="1710" y="0"/>
                    <a:pt x="1710" y="0"/>
                    <a:pt x="171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 name="Freeform 9">
              <a:extLst>
                <a:ext uri="{FF2B5EF4-FFF2-40B4-BE49-F238E27FC236}">
                  <a16:creationId xmlns:a16="http://schemas.microsoft.com/office/drawing/2014/main" id="{A7D1C40A-4E1C-410A-9F2E-F8EFF8938B94}"/>
                </a:ext>
              </a:extLst>
            </p:cNvPr>
            <p:cNvSpPr>
              <a:spLocks/>
            </p:cNvSpPr>
            <p:nvPr/>
          </p:nvSpPr>
          <p:spPr bwMode="auto">
            <a:xfrm>
              <a:off x="6719475" y="3324197"/>
              <a:ext cx="30634" cy="104513"/>
            </a:xfrm>
            <a:custGeom>
              <a:avLst/>
              <a:gdLst>
                <a:gd name="T0" fmla="*/ 14 w 14"/>
                <a:gd name="T1" fmla="*/ 43 h 50"/>
                <a:gd name="T2" fmla="*/ 7 w 14"/>
                <a:gd name="T3" fmla="*/ 50 h 50"/>
                <a:gd name="T4" fmla="*/ 0 w 14"/>
                <a:gd name="T5" fmla="*/ 43 h 50"/>
                <a:gd name="T6" fmla="*/ 0 w 14"/>
                <a:gd name="T7" fmla="*/ 7 h 50"/>
                <a:gd name="T8" fmla="*/ 7 w 14"/>
                <a:gd name="T9" fmla="*/ 0 h 50"/>
                <a:gd name="T10" fmla="*/ 14 w 14"/>
                <a:gd name="T11" fmla="*/ 7 h 50"/>
                <a:gd name="T12" fmla="*/ 14 w 14"/>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3"/>
                  </a:moveTo>
                  <a:cubicBezTo>
                    <a:pt x="14" y="47"/>
                    <a:pt x="11" y="50"/>
                    <a:pt x="7" y="50"/>
                  </a:cubicBezTo>
                  <a:cubicBezTo>
                    <a:pt x="3" y="50"/>
                    <a:pt x="0" y="47"/>
                    <a:pt x="0" y="43"/>
                  </a:cubicBezTo>
                  <a:cubicBezTo>
                    <a:pt x="0" y="7"/>
                    <a:pt x="0" y="7"/>
                    <a:pt x="0" y="7"/>
                  </a:cubicBezTo>
                  <a:cubicBezTo>
                    <a:pt x="0" y="3"/>
                    <a:pt x="3" y="0"/>
                    <a:pt x="7" y="0"/>
                  </a:cubicBezTo>
                  <a:cubicBezTo>
                    <a:pt x="11" y="0"/>
                    <a:pt x="14" y="3"/>
                    <a:pt x="14" y="7"/>
                  </a:cubicBezTo>
                  <a:lnTo>
                    <a:pt x="14"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0" name="Freeform 10">
              <a:extLst>
                <a:ext uri="{FF2B5EF4-FFF2-40B4-BE49-F238E27FC236}">
                  <a16:creationId xmlns:a16="http://schemas.microsoft.com/office/drawing/2014/main" id="{171212FA-511C-445E-92D3-6F2A6B14CEF2}"/>
                </a:ext>
              </a:extLst>
            </p:cNvPr>
            <p:cNvSpPr>
              <a:spLocks/>
            </p:cNvSpPr>
            <p:nvPr/>
          </p:nvSpPr>
          <p:spPr bwMode="auto">
            <a:xfrm>
              <a:off x="6782544" y="3502589"/>
              <a:ext cx="28831" cy="104513"/>
            </a:xfrm>
            <a:custGeom>
              <a:avLst/>
              <a:gdLst>
                <a:gd name="T0" fmla="*/ 14 w 14"/>
                <a:gd name="T1" fmla="*/ 43 h 50"/>
                <a:gd name="T2" fmla="*/ 7 w 14"/>
                <a:gd name="T3" fmla="*/ 50 h 50"/>
                <a:gd name="T4" fmla="*/ 0 w 14"/>
                <a:gd name="T5" fmla="*/ 43 h 50"/>
                <a:gd name="T6" fmla="*/ 0 w 14"/>
                <a:gd name="T7" fmla="*/ 7 h 50"/>
                <a:gd name="T8" fmla="*/ 7 w 14"/>
                <a:gd name="T9" fmla="*/ 0 h 50"/>
                <a:gd name="T10" fmla="*/ 14 w 14"/>
                <a:gd name="T11" fmla="*/ 7 h 50"/>
                <a:gd name="T12" fmla="*/ 14 w 14"/>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3"/>
                  </a:moveTo>
                  <a:cubicBezTo>
                    <a:pt x="14" y="47"/>
                    <a:pt x="11" y="50"/>
                    <a:pt x="7" y="50"/>
                  </a:cubicBezTo>
                  <a:cubicBezTo>
                    <a:pt x="3" y="50"/>
                    <a:pt x="0" y="47"/>
                    <a:pt x="0" y="43"/>
                  </a:cubicBezTo>
                  <a:cubicBezTo>
                    <a:pt x="0" y="7"/>
                    <a:pt x="0" y="7"/>
                    <a:pt x="0" y="7"/>
                  </a:cubicBezTo>
                  <a:cubicBezTo>
                    <a:pt x="0" y="3"/>
                    <a:pt x="3" y="0"/>
                    <a:pt x="7" y="0"/>
                  </a:cubicBezTo>
                  <a:cubicBezTo>
                    <a:pt x="11" y="0"/>
                    <a:pt x="14" y="3"/>
                    <a:pt x="14" y="7"/>
                  </a:cubicBezTo>
                  <a:lnTo>
                    <a:pt x="14"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 name="Freeform 11">
              <a:extLst>
                <a:ext uri="{FF2B5EF4-FFF2-40B4-BE49-F238E27FC236}">
                  <a16:creationId xmlns:a16="http://schemas.microsoft.com/office/drawing/2014/main" id="{D1D23F96-6669-460C-969A-B18E476BC16F}"/>
                </a:ext>
              </a:extLst>
            </p:cNvPr>
            <p:cNvSpPr>
              <a:spLocks/>
            </p:cNvSpPr>
            <p:nvPr/>
          </p:nvSpPr>
          <p:spPr bwMode="auto">
            <a:xfrm>
              <a:off x="6782544" y="3812525"/>
              <a:ext cx="28831" cy="102712"/>
            </a:xfrm>
            <a:custGeom>
              <a:avLst/>
              <a:gdLst>
                <a:gd name="T0" fmla="*/ 14 w 14"/>
                <a:gd name="T1" fmla="*/ 43 h 50"/>
                <a:gd name="T2" fmla="*/ 7 w 14"/>
                <a:gd name="T3" fmla="*/ 50 h 50"/>
                <a:gd name="T4" fmla="*/ 0 w 14"/>
                <a:gd name="T5" fmla="*/ 43 h 50"/>
                <a:gd name="T6" fmla="*/ 0 w 14"/>
                <a:gd name="T7" fmla="*/ 6 h 50"/>
                <a:gd name="T8" fmla="*/ 7 w 14"/>
                <a:gd name="T9" fmla="*/ 0 h 50"/>
                <a:gd name="T10" fmla="*/ 14 w 14"/>
                <a:gd name="T11" fmla="*/ 6 h 50"/>
                <a:gd name="T12" fmla="*/ 14 w 14"/>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3"/>
                  </a:moveTo>
                  <a:cubicBezTo>
                    <a:pt x="14" y="47"/>
                    <a:pt x="11" y="50"/>
                    <a:pt x="7" y="50"/>
                  </a:cubicBezTo>
                  <a:cubicBezTo>
                    <a:pt x="3" y="50"/>
                    <a:pt x="0" y="47"/>
                    <a:pt x="0" y="43"/>
                  </a:cubicBezTo>
                  <a:cubicBezTo>
                    <a:pt x="0" y="6"/>
                    <a:pt x="0" y="6"/>
                    <a:pt x="0" y="6"/>
                  </a:cubicBezTo>
                  <a:cubicBezTo>
                    <a:pt x="0" y="3"/>
                    <a:pt x="3" y="0"/>
                    <a:pt x="7" y="0"/>
                  </a:cubicBezTo>
                  <a:cubicBezTo>
                    <a:pt x="11" y="0"/>
                    <a:pt x="14" y="3"/>
                    <a:pt x="14" y="6"/>
                  </a:cubicBezTo>
                  <a:lnTo>
                    <a:pt x="14"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 name="Freeform 12">
              <a:extLst>
                <a:ext uri="{FF2B5EF4-FFF2-40B4-BE49-F238E27FC236}">
                  <a16:creationId xmlns:a16="http://schemas.microsoft.com/office/drawing/2014/main" id="{9106AC24-99CB-4859-AE85-1FFA0F9C412F}"/>
                </a:ext>
              </a:extLst>
            </p:cNvPr>
            <p:cNvSpPr>
              <a:spLocks/>
            </p:cNvSpPr>
            <p:nvPr/>
          </p:nvSpPr>
          <p:spPr bwMode="auto">
            <a:xfrm>
              <a:off x="6782544" y="4050382"/>
              <a:ext cx="28831" cy="102712"/>
            </a:xfrm>
            <a:custGeom>
              <a:avLst/>
              <a:gdLst>
                <a:gd name="T0" fmla="*/ 14 w 14"/>
                <a:gd name="T1" fmla="*/ 43 h 50"/>
                <a:gd name="T2" fmla="*/ 7 w 14"/>
                <a:gd name="T3" fmla="*/ 50 h 50"/>
                <a:gd name="T4" fmla="*/ 0 w 14"/>
                <a:gd name="T5" fmla="*/ 43 h 50"/>
                <a:gd name="T6" fmla="*/ 0 w 14"/>
                <a:gd name="T7" fmla="*/ 7 h 50"/>
                <a:gd name="T8" fmla="*/ 7 w 14"/>
                <a:gd name="T9" fmla="*/ 0 h 50"/>
                <a:gd name="T10" fmla="*/ 14 w 14"/>
                <a:gd name="T11" fmla="*/ 7 h 50"/>
                <a:gd name="T12" fmla="*/ 14 w 14"/>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3"/>
                  </a:moveTo>
                  <a:cubicBezTo>
                    <a:pt x="14" y="47"/>
                    <a:pt x="11" y="50"/>
                    <a:pt x="7" y="50"/>
                  </a:cubicBezTo>
                  <a:cubicBezTo>
                    <a:pt x="3" y="50"/>
                    <a:pt x="0" y="47"/>
                    <a:pt x="0" y="43"/>
                  </a:cubicBezTo>
                  <a:cubicBezTo>
                    <a:pt x="0" y="7"/>
                    <a:pt x="0" y="7"/>
                    <a:pt x="0" y="7"/>
                  </a:cubicBezTo>
                  <a:cubicBezTo>
                    <a:pt x="0" y="3"/>
                    <a:pt x="3" y="0"/>
                    <a:pt x="7" y="0"/>
                  </a:cubicBezTo>
                  <a:cubicBezTo>
                    <a:pt x="11" y="0"/>
                    <a:pt x="14" y="3"/>
                    <a:pt x="14" y="7"/>
                  </a:cubicBezTo>
                  <a:lnTo>
                    <a:pt x="14"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3" name="Freeform 13">
              <a:extLst>
                <a:ext uri="{FF2B5EF4-FFF2-40B4-BE49-F238E27FC236}">
                  <a16:creationId xmlns:a16="http://schemas.microsoft.com/office/drawing/2014/main" id="{91823FFC-6509-467B-8C10-2C1EA841A707}"/>
                </a:ext>
              </a:extLst>
            </p:cNvPr>
            <p:cNvSpPr>
              <a:spLocks/>
            </p:cNvSpPr>
            <p:nvPr/>
          </p:nvSpPr>
          <p:spPr bwMode="auto">
            <a:xfrm>
              <a:off x="6842008" y="3668369"/>
              <a:ext cx="27030" cy="104513"/>
            </a:xfrm>
            <a:custGeom>
              <a:avLst/>
              <a:gdLst>
                <a:gd name="T0" fmla="*/ 13 w 13"/>
                <a:gd name="T1" fmla="*/ 44 h 50"/>
                <a:gd name="T2" fmla="*/ 7 w 13"/>
                <a:gd name="T3" fmla="*/ 50 h 50"/>
                <a:gd name="T4" fmla="*/ 0 w 13"/>
                <a:gd name="T5" fmla="*/ 44 h 50"/>
                <a:gd name="T6" fmla="*/ 0 w 13"/>
                <a:gd name="T7" fmla="*/ 7 h 50"/>
                <a:gd name="T8" fmla="*/ 7 w 13"/>
                <a:gd name="T9" fmla="*/ 0 h 50"/>
                <a:gd name="T10" fmla="*/ 13 w 13"/>
                <a:gd name="T11" fmla="*/ 7 h 50"/>
                <a:gd name="T12" fmla="*/ 13 w 13"/>
                <a:gd name="T13" fmla="*/ 44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4"/>
                  </a:moveTo>
                  <a:cubicBezTo>
                    <a:pt x="13" y="47"/>
                    <a:pt x="10" y="50"/>
                    <a:pt x="7" y="50"/>
                  </a:cubicBezTo>
                  <a:cubicBezTo>
                    <a:pt x="3" y="50"/>
                    <a:pt x="0" y="47"/>
                    <a:pt x="0" y="44"/>
                  </a:cubicBezTo>
                  <a:cubicBezTo>
                    <a:pt x="0" y="7"/>
                    <a:pt x="0" y="7"/>
                    <a:pt x="0" y="7"/>
                  </a:cubicBezTo>
                  <a:cubicBezTo>
                    <a:pt x="0" y="3"/>
                    <a:pt x="3" y="0"/>
                    <a:pt x="7" y="0"/>
                  </a:cubicBezTo>
                  <a:cubicBezTo>
                    <a:pt x="10" y="0"/>
                    <a:pt x="13" y="3"/>
                    <a:pt x="13" y="7"/>
                  </a:cubicBezTo>
                  <a:lnTo>
                    <a:pt x="13" y="44"/>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4" name="Freeform 14">
              <a:extLst>
                <a:ext uri="{FF2B5EF4-FFF2-40B4-BE49-F238E27FC236}">
                  <a16:creationId xmlns:a16="http://schemas.microsoft.com/office/drawing/2014/main" id="{A239FE8B-2AE3-47AD-9201-463D09CA052E}"/>
                </a:ext>
              </a:extLst>
            </p:cNvPr>
            <p:cNvSpPr>
              <a:spLocks/>
            </p:cNvSpPr>
            <p:nvPr/>
          </p:nvSpPr>
          <p:spPr bwMode="auto">
            <a:xfrm>
              <a:off x="6842008" y="3410690"/>
              <a:ext cx="27030" cy="102712"/>
            </a:xfrm>
            <a:custGeom>
              <a:avLst/>
              <a:gdLst>
                <a:gd name="T0" fmla="*/ 13 w 13"/>
                <a:gd name="T1" fmla="*/ 43 h 50"/>
                <a:gd name="T2" fmla="*/ 7 w 13"/>
                <a:gd name="T3" fmla="*/ 50 h 50"/>
                <a:gd name="T4" fmla="*/ 0 w 13"/>
                <a:gd name="T5" fmla="*/ 43 h 50"/>
                <a:gd name="T6" fmla="*/ 0 w 13"/>
                <a:gd name="T7" fmla="*/ 7 h 50"/>
                <a:gd name="T8" fmla="*/ 7 w 13"/>
                <a:gd name="T9" fmla="*/ 0 h 50"/>
                <a:gd name="T10" fmla="*/ 13 w 13"/>
                <a:gd name="T11" fmla="*/ 7 h 50"/>
                <a:gd name="T12" fmla="*/ 13 w 13"/>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3"/>
                  </a:moveTo>
                  <a:cubicBezTo>
                    <a:pt x="13" y="47"/>
                    <a:pt x="10" y="50"/>
                    <a:pt x="7" y="50"/>
                  </a:cubicBezTo>
                  <a:cubicBezTo>
                    <a:pt x="3" y="50"/>
                    <a:pt x="0" y="47"/>
                    <a:pt x="0" y="43"/>
                  </a:cubicBezTo>
                  <a:cubicBezTo>
                    <a:pt x="0" y="7"/>
                    <a:pt x="0" y="7"/>
                    <a:pt x="0" y="7"/>
                  </a:cubicBezTo>
                  <a:cubicBezTo>
                    <a:pt x="0" y="3"/>
                    <a:pt x="3" y="0"/>
                    <a:pt x="7" y="0"/>
                  </a:cubicBezTo>
                  <a:cubicBezTo>
                    <a:pt x="10" y="0"/>
                    <a:pt x="13" y="3"/>
                    <a:pt x="13" y="7"/>
                  </a:cubicBezTo>
                  <a:lnTo>
                    <a:pt x="13"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5" name="Freeform 15">
              <a:extLst>
                <a:ext uri="{FF2B5EF4-FFF2-40B4-BE49-F238E27FC236}">
                  <a16:creationId xmlns:a16="http://schemas.microsoft.com/office/drawing/2014/main" id="{EC9A7B0B-3D40-41A2-AD0B-ABCD25644D1B}"/>
                </a:ext>
              </a:extLst>
            </p:cNvPr>
            <p:cNvSpPr>
              <a:spLocks/>
            </p:cNvSpPr>
            <p:nvPr/>
          </p:nvSpPr>
          <p:spPr bwMode="auto">
            <a:xfrm>
              <a:off x="6842008" y="4153094"/>
              <a:ext cx="27030" cy="104513"/>
            </a:xfrm>
            <a:custGeom>
              <a:avLst/>
              <a:gdLst>
                <a:gd name="T0" fmla="*/ 13 w 13"/>
                <a:gd name="T1" fmla="*/ 43 h 50"/>
                <a:gd name="T2" fmla="*/ 7 w 13"/>
                <a:gd name="T3" fmla="*/ 50 h 50"/>
                <a:gd name="T4" fmla="*/ 0 w 13"/>
                <a:gd name="T5" fmla="*/ 43 h 50"/>
                <a:gd name="T6" fmla="*/ 0 w 13"/>
                <a:gd name="T7" fmla="*/ 7 h 50"/>
                <a:gd name="T8" fmla="*/ 7 w 13"/>
                <a:gd name="T9" fmla="*/ 0 h 50"/>
                <a:gd name="T10" fmla="*/ 13 w 13"/>
                <a:gd name="T11" fmla="*/ 7 h 50"/>
                <a:gd name="T12" fmla="*/ 13 w 13"/>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3"/>
                  </a:moveTo>
                  <a:cubicBezTo>
                    <a:pt x="13" y="47"/>
                    <a:pt x="10" y="50"/>
                    <a:pt x="7" y="50"/>
                  </a:cubicBezTo>
                  <a:cubicBezTo>
                    <a:pt x="3" y="50"/>
                    <a:pt x="0" y="47"/>
                    <a:pt x="0" y="43"/>
                  </a:cubicBezTo>
                  <a:cubicBezTo>
                    <a:pt x="0" y="7"/>
                    <a:pt x="0" y="7"/>
                    <a:pt x="0" y="7"/>
                  </a:cubicBezTo>
                  <a:cubicBezTo>
                    <a:pt x="0" y="3"/>
                    <a:pt x="3" y="0"/>
                    <a:pt x="7" y="0"/>
                  </a:cubicBezTo>
                  <a:cubicBezTo>
                    <a:pt x="10" y="0"/>
                    <a:pt x="13" y="3"/>
                    <a:pt x="13" y="7"/>
                  </a:cubicBezTo>
                  <a:lnTo>
                    <a:pt x="13"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6" name="Freeform 16">
              <a:extLst>
                <a:ext uri="{FF2B5EF4-FFF2-40B4-BE49-F238E27FC236}">
                  <a16:creationId xmlns:a16="http://schemas.microsoft.com/office/drawing/2014/main" id="{8BD5876F-F999-4744-B431-68978876DCDC}"/>
                </a:ext>
              </a:extLst>
            </p:cNvPr>
            <p:cNvSpPr>
              <a:spLocks/>
            </p:cNvSpPr>
            <p:nvPr/>
          </p:nvSpPr>
          <p:spPr bwMode="auto">
            <a:xfrm>
              <a:off x="6842008" y="3891811"/>
              <a:ext cx="27030" cy="104513"/>
            </a:xfrm>
            <a:custGeom>
              <a:avLst/>
              <a:gdLst>
                <a:gd name="T0" fmla="*/ 13 w 13"/>
                <a:gd name="T1" fmla="*/ 44 h 50"/>
                <a:gd name="T2" fmla="*/ 7 w 13"/>
                <a:gd name="T3" fmla="*/ 50 h 50"/>
                <a:gd name="T4" fmla="*/ 0 w 13"/>
                <a:gd name="T5" fmla="*/ 44 h 50"/>
                <a:gd name="T6" fmla="*/ 0 w 13"/>
                <a:gd name="T7" fmla="*/ 7 h 50"/>
                <a:gd name="T8" fmla="*/ 7 w 13"/>
                <a:gd name="T9" fmla="*/ 0 h 50"/>
                <a:gd name="T10" fmla="*/ 13 w 13"/>
                <a:gd name="T11" fmla="*/ 7 h 50"/>
                <a:gd name="T12" fmla="*/ 13 w 13"/>
                <a:gd name="T13" fmla="*/ 44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4"/>
                  </a:moveTo>
                  <a:cubicBezTo>
                    <a:pt x="13" y="47"/>
                    <a:pt x="10" y="50"/>
                    <a:pt x="7" y="50"/>
                  </a:cubicBezTo>
                  <a:cubicBezTo>
                    <a:pt x="3" y="50"/>
                    <a:pt x="0" y="47"/>
                    <a:pt x="0" y="44"/>
                  </a:cubicBezTo>
                  <a:cubicBezTo>
                    <a:pt x="0" y="7"/>
                    <a:pt x="0" y="7"/>
                    <a:pt x="0" y="7"/>
                  </a:cubicBezTo>
                  <a:cubicBezTo>
                    <a:pt x="0" y="3"/>
                    <a:pt x="3" y="0"/>
                    <a:pt x="7" y="0"/>
                  </a:cubicBezTo>
                  <a:cubicBezTo>
                    <a:pt x="10" y="0"/>
                    <a:pt x="13" y="3"/>
                    <a:pt x="13" y="7"/>
                  </a:cubicBezTo>
                  <a:lnTo>
                    <a:pt x="13" y="44"/>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7" name="Freeform 17">
              <a:extLst>
                <a:ext uri="{FF2B5EF4-FFF2-40B4-BE49-F238E27FC236}">
                  <a16:creationId xmlns:a16="http://schemas.microsoft.com/office/drawing/2014/main" id="{5B02F689-8AA8-4F01-B601-467ACDF752D4}"/>
                </a:ext>
              </a:extLst>
            </p:cNvPr>
            <p:cNvSpPr>
              <a:spLocks/>
            </p:cNvSpPr>
            <p:nvPr/>
          </p:nvSpPr>
          <p:spPr bwMode="auto">
            <a:xfrm>
              <a:off x="6908680" y="3513401"/>
              <a:ext cx="27030" cy="102712"/>
            </a:xfrm>
            <a:custGeom>
              <a:avLst/>
              <a:gdLst>
                <a:gd name="T0" fmla="*/ 13 w 13"/>
                <a:gd name="T1" fmla="*/ 43 h 50"/>
                <a:gd name="T2" fmla="*/ 7 w 13"/>
                <a:gd name="T3" fmla="*/ 50 h 50"/>
                <a:gd name="T4" fmla="*/ 0 w 13"/>
                <a:gd name="T5" fmla="*/ 43 h 50"/>
                <a:gd name="T6" fmla="*/ 0 w 13"/>
                <a:gd name="T7" fmla="*/ 7 h 50"/>
                <a:gd name="T8" fmla="*/ 7 w 13"/>
                <a:gd name="T9" fmla="*/ 0 h 50"/>
                <a:gd name="T10" fmla="*/ 13 w 13"/>
                <a:gd name="T11" fmla="*/ 7 h 50"/>
                <a:gd name="T12" fmla="*/ 13 w 13"/>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3"/>
                  </a:moveTo>
                  <a:cubicBezTo>
                    <a:pt x="13" y="47"/>
                    <a:pt x="10" y="50"/>
                    <a:pt x="7" y="50"/>
                  </a:cubicBezTo>
                  <a:cubicBezTo>
                    <a:pt x="3" y="50"/>
                    <a:pt x="0" y="47"/>
                    <a:pt x="0" y="43"/>
                  </a:cubicBezTo>
                  <a:cubicBezTo>
                    <a:pt x="0" y="7"/>
                    <a:pt x="0" y="7"/>
                    <a:pt x="0" y="7"/>
                  </a:cubicBezTo>
                  <a:cubicBezTo>
                    <a:pt x="0" y="3"/>
                    <a:pt x="3" y="0"/>
                    <a:pt x="7" y="0"/>
                  </a:cubicBezTo>
                  <a:cubicBezTo>
                    <a:pt x="10" y="0"/>
                    <a:pt x="13" y="3"/>
                    <a:pt x="13" y="7"/>
                  </a:cubicBezTo>
                  <a:lnTo>
                    <a:pt x="13"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8" name="Freeform 18">
              <a:extLst>
                <a:ext uri="{FF2B5EF4-FFF2-40B4-BE49-F238E27FC236}">
                  <a16:creationId xmlns:a16="http://schemas.microsoft.com/office/drawing/2014/main" id="{6EE94669-1830-4A5E-A809-10472385661C}"/>
                </a:ext>
              </a:extLst>
            </p:cNvPr>
            <p:cNvSpPr>
              <a:spLocks/>
            </p:cNvSpPr>
            <p:nvPr/>
          </p:nvSpPr>
          <p:spPr bwMode="auto">
            <a:xfrm>
              <a:off x="6975352" y="3733239"/>
              <a:ext cx="27030" cy="102712"/>
            </a:xfrm>
            <a:custGeom>
              <a:avLst/>
              <a:gdLst>
                <a:gd name="T0" fmla="*/ 13 w 13"/>
                <a:gd name="T1" fmla="*/ 44 h 50"/>
                <a:gd name="T2" fmla="*/ 7 w 13"/>
                <a:gd name="T3" fmla="*/ 50 h 50"/>
                <a:gd name="T4" fmla="*/ 0 w 13"/>
                <a:gd name="T5" fmla="*/ 44 h 50"/>
                <a:gd name="T6" fmla="*/ 0 w 13"/>
                <a:gd name="T7" fmla="*/ 7 h 50"/>
                <a:gd name="T8" fmla="*/ 7 w 13"/>
                <a:gd name="T9" fmla="*/ 0 h 50"/>
                <a:gd name="T10" fmla="*/ 13 w 13"/>
                <a:gd name="T11" fmla="*/ 7 h 50"/>
                <a:gd name="T12" fmla="*/ 13 w 13"/>
                <a:gd name="T13" fmla="*/ 44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4"/>
                  </a:moveTo>
                  <a:cubicBezTo>
                    <a:pt x="13" y="47"/>
                    <a:pt x="10" y="50"/>
                    <a:pt x="7" y="50"/>
                  </a:cubicBezTo>
                  <a:cubicBezTo>
                    <a:pt x="3" y="50"/>
                    <a:pt x="0" y="47"/>
                    <a:pt x="0" y="44"/>
                  </a:cubicBezTo>
                  <a:cubicBezTo>
                    <a:pt x="0" y="7"/>
                    <a:pt x="0" y="7"/>
                    <a:pt x="0" y="7"/>
                  </a:cubicBezTo>
                  <a:cubicBezTo>
                    <a:pt x="0" y="3"/>
                    <a:pt x="3" y="0"/>
                    <a:pt x="7" y="0"/>
                  </a:cubicBezTo>
                  <a:cubicBezTo>
                    <a:pt x="10" y="0"/>
                    <a:pt x="13" y="3"/>
                    <a:pt x="13" y="7"/>
                  </a:cubicBezTo>
                  <a:lnTo>
                    <a:pt x="13" y="44"/>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9" name="Freeform 19">
              <a:extLst>
                <a:ext uri="{FF2B5EF4-FFF2-40B4-BE49-F238E27FC236}">
                  <a16:creationId xmlns:a16="http://schemas.microsoft.com/office/drawing/2014/main" id="{844995B8-F9FC-4AE9-AC23-92E87352A5BC}"/>
                </a:ext>
              </a:extLst>
            </p:cNvPr>
            <p:cNvSpPr>
              <a:spLocks/>
            </p:cNvSpPr>
            <p:nvPr/>
          </p:nvSpPr>
          <p:spPr bwMode="auto">
            <a:xfrm>
              <a:off x="6975352" y="3306177"/>
              <a:ext cx="27030" cy="104513"/>
            </a:xfrm>
            <a:custGeom>
              <a:avLst/>
              <a:gdLst>
                <a:gd name="T0" fmla="*/ 13 w 13"/>
                <a:gd name="T1" fmla="*/ 43 h 50"/>
                <a:gd name="T2" fmla="*/ 7 w 13"/>
                <a:gd name="T3" fmla="*/ 50 h 50"/>
                <a:gd name="T4" fmla="*/ 0 w 13"/>
                <a:gd name="T5" fmla="*/ 43 h 50"/>
                <a:gd name="T6" fmla="*/ 0 w 13"/>
                <a:gd name="T7" fmla="*/ 7 h 50"/>
                <a:gd name="T8" fmla="*/ 7 w 13"/>
                <a:gd name="T9" fmla="*/ 0 h 50"/>
                <a:gd name="T10" fmla="*/ 13 w 13"/>
                <a:gd name="T11" fmla="*/ 7 h 50"/>
                <a:gd name="T12" fmla="*/ 13 w 13"/>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3"/>
                  </a:moveTo>
                  <a:cubicBezTo>
                    <a:pt x="13" y="47"/>
                    <a:pt x="10" y="50"/>
                    <a:pt x="7" y="50"/>
                  </a:cubicBezTo>
                  <a:cubicBezTo>
                    <a:pt x="3" y="50"/>
                    <a:pt x="0" y="47"/>
                    <a:pt x="0" y="43"/>
                  </a:cubicBezTo>
                  <a:cubicBezTo>
                    <a:pt x="0" y="7"/>
                    <a:pt x="0" y="7"/>
                    <a:pt x="0" y="7"/>
                  </a:cubicBezTo>
                  <a:cubicBezTo>
                    <a:pt x="0" y="3"/>
                    <a:pt x="3" y="0"/>
                    <a:pt x="7" y="0"/>
                  </a:cubicBezTo>
                  <a:cubicBezTo>
                    <a:pt x="10" y="0"/>
                    <a:pt x="13" y="3"/>
                    <a:pt x="13" y="7"/>
                  </a:cubicBezTo>
                  <a:lnTo>
                    <a:pt x="13"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0" name="Freeform 20">
              <a:extLst>
                <a:ext uri="{FF2B5EF4-FFF2-40B4-BE49-F238E27FC236}">
                  <a16:creationId xmlns:a16="http://schemas.microsoft.com/office/drawing/2014/main" id="{F3FE3F8A-3F21-406C-A3AE-A65D242349AE}"/>
                </a:ext>
              </a:extLst>
            </p:cNvPr>
            <p:cNvSpPr>
              <a:spLocks/>
            </p:cNvSpPr>
            <p:nvPr/>
          </p:nvSpPr>
          <p:spPr bwMode="auto">
            <a:xfrm>
              <a:off x="6975352" y="3915237"/>
              <a:ext cx="27030" cy="102712"/>
            </a:xfrm>
            <a:custGeom>
              <a:avLst/>
              <a:gdLst>
                <a:gd name="T0" fmla="*/ 13 w 13"/>
                <a:gd name="T1" fmla="*/ 43 h 50"/>
                <a:gd name="T2" fmla="*/ 7 w 13"/>
                <a:gd name="T3" fmla="*/ 50 h 50"/>
                <a:gd name="T4" fmla="*/ 0 w 13"/>
                <a:gd name="T5" fmla="*/ 43 h 50"/>
                <a:gd name="T6" fmla="*/ 0 w 13"/>
                <a:gd name="T7" fmla="*/ 6 h 50"/>
                <a:gd name="T8" fmla="*/ 7 w 13"/>
                <a:gd name="T9" fmla="*/ 0 h 50"/>
                <a:gd name="T10" fmla="*/ 13 w 13"/>
                <a:gd name="T11" fmla="*/ 6 h 50"/>
                <a:gd name="T12" fmla="*/ 13 w 13"/>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3" h="50">
                  <a:moveTo>
                    <a:pt x="13" y="43"/>
                  </a:moveTo>
                  <a:cubicBezTo>
                    <a:pt x="13" y="47"/>
                    <a:pt x="10" y="50"/>
                    <a:pt x="7" y="50"/>
                  </a:cubicBezTo>
                  <a:cubicBezTo>
                    <a:pt x="3" y="50"/>
                    <a:pt x="0" y="47"/>
                    <a:pt x="0" y="43"/>
                  </a:cubicBezTo>
                  <a:cubicBezTo>
                    <a:pt x="0" y="6"/>
                    <a:pt x="0" y="6"/>
                    <a:pt x="0" y="6"/>
                  </a:cubicBezTo>
                  <a:cubicBezTo>
                    <a:pt x="0" y="3"/>
                    <a:pt x="3" y="0"/>
                    <a:pt x="7" y="0"/>
                  </a:cubicBezTo>
                  <a:cubicBezTo>
                    <a:pt x="10" y="0"/>
                    <a:pt x="13" y="3"/>
                    <a:pt x="13" y="6"/>
                  </a:cubicBezTo>
                  <a:lnTo>
                    <a:pt x="13"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1" name="Freeform 21">
              <a:extLst>
                <a:ext uri="{FF2B5EF4-FFF2-40B4-BE49-F238E27FC236}">
                  <a16:creationId xmlns:a16="http://schemas.microsoft.com/office/drawing/2014/main" id="{1E65387B-F055-4CDF-A6E1-EE42DF05B968}"/>
                </a:ext>
              </a:extLst>
            </p:cNvPr>
            <p:cNvSpPr>
              <a:spLocks/>
            </p:cNvSpPr>
            <p:nvPr/>
          </p:nvSpPr>
          <p:spPr bwMode="auto">
            <a:xfrm>
              <a:off x="6719475" y="3572866"/>
              <a:ext cx="30634" cy="104513"/>
            </a:xfrm>
            <a:custGeom>
              <a:avLst/>
              <a:gdLst>
                <a:gd name="T0" fmla="*/ 14 w 14"/>
                <a:gd name="T1" fmla="*/ 43 h 50"/>
                <a:gd name="T2" fmla="*/ 7 w 14"/>
                <a:gd name="T3" fmla="*/ 50 h 50"/>
                <a:gd name="T4" fmla="*/ 0 w 14"/>
                <a:gd name="T5" fmla="*/ 43 h 50"/>
                <a:gd name="T6" fmla="*/ 0 w 14"/>
                <a:gd name="T7" fmla="*/ 7 h 50"/>
                <a:gd name="T8" fmla="*/ 7 w 14"/>
                <a:gd name="T9" fmla="*/ 0 h 50"/>
                <a:gd name="T10" fmla="*/ 14 w 14"/>
                <a:gd name="T11" fmla="*/ 7 h 50"/>
                <a:gd name="T12" fmla="*/ 14 w 14"/>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3"/>
                  </a:moveTo>
                  <a:cubicBezTo>
                    <a:pt x="14" y="47"/>
                    <a:pt x="11" y="50"/>
                    <a:pt x="7" y="50"/>
                  </a:cubicBezTo>
                  <a:cubicBezTo>
                    <a:pt x="3" y="50"/>
                    <a:pt x="0" y="47"/>
                    <a:pt x="0" y="43"/>
                  </a:cubicBezTo>
                  <a:cubicBezTo>
                    <a:pt x="0" y="7"/>
                    <a:pt x="0" y="7"/>
                    <a:pt x="0" y="7"/>
                  </a:cubicBezTo>
                  <a:cubicBezTo>
                    <a:pt x="0" y="3"/>
                    <a:pt x="3" y="0"/>
                    <a:pt x="7" y="0"/>
                  </a:cubicBezTo>
                  <a:cubicBezTo>
                    <a:pt x="11" y="0"/>
                    <a:pt x="14" y="3"/>
                    <a:pt x="14" y="7"/>
                  </a:cubicBezTo>
                  <a:lnTo>
                    <a:pt x="14"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2" name="Freeform 22">
              <a:extLst>
                <a:ext uri="{FF2B5EF4-FFF2-40B4-BE49-F238E27FC236}">
                  <a16:creationId xmlns:a16="http://schemas.microsoft.com/office/drawing/2014/main" id="{AA83888D-E71B-407B-96F9-F9BB14F45CA3}"/>
                </a:ext>
              </a:extLst>
            </p:cNvPr>
            <p:cNvSpPr>
              <a:spLocks/>
            </p:cNvSpPr>
            <p:nvPr/>
          </p:nvSpPr>
          <p:spPr bwMode="auto">
            <a:xfrm>
              <a:off x="6719475" y="3733239"/>
              <a:ext cx="30634" cy="102712"/>
            </a:xfrm>
            <a:custGeom>
              <a:avLst/>
              <a:gdLst>
                <a:gd name="T0" fmla="*/ 14 w 14"/>
                <a:gd name="T1" fmla="*/ 44 h 50"/>
                <a:gd name="T2" fmla="*/ 7 w 14"/>
                <a:gd name="T3" fmla="*/ 50 h 50"/>
                <a:gd name="T4" fmla="*/ 0 w 14"/>
                <a:gd name="T5" fmla="*/ 44 h 50"/>
                <a:gd name="T6" fmla="*/ 0 w 14"/>
                <a:gd name="T7" fmla="*/ 7 h 50"/>
                <a:gd name="T8" fmla="*/ 7 w 14"/>
                <a:gd name="T9" fmla="*/ 0 h 50"/>
                <a:gd name="T10" fmla="*/ 14 w 14"/>
                <a:gd name="T11" fmla="*/ 7 h 50"/>
                <a:gd name="T12" fmla="*/ 14 w 14"/>
                <a:gd name="T13" fmla="*/ 44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4"/>
                  </a:moveTo>
                  <a:cubicBezTo>
                    <a:pt x="14" y="47"/>
                    <a:pt x="11" y="50"/>
                    <a:pt x="7" y="50"/>
                  </a:cubicBezTo>
                  <a:cubicBezTo>
                    <a:pt x="3" y="50"/>
                    <a:pt x="0" y="47"/>
                    <a:pt x="0" y="44"/>
                  </a:cubicBezTo>
                  <a:cubicBezTo>
                    <a:pt x="0" y="7"/>
                    <a:pt x="0" y="7"/>
                    <a:pt x="0" y="7"/>
                  </a:cubicBezTo>
                  <a:cubicBezTo>
                    <a:pt x="0" y="3"/>
                    <a:pt x="3" y="0"/>
                    <a:pt x="7" y="0"/>
                  </a:cubicBezTo>
                  <a:cubicBezTo>
                    <a:pt x="11" y="0"/>
                    <a:pt x="14" y="3"/>
                    <a:pt x="14" y="7"/>
                  </a:cubicBezTo>
                  <a:lnTo>
                    <a:pt x="14" y="44"/>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3" name="Freeform 23">
              <a:extLst>
                <a:ext uri="{FF2B5EF4-FFF2-40B4-BE49-F238E27FC236}">
                  <a16:creationId xmlns:a16="http://schemas.microsoft.com/office/drawing/2014/main" id="{186B0AC7-31E9-4169-A84F-FA788021E9C2}"/>
                </a:ext>
              </a:extLst>
            </p:cNvPr>
            <p:cNvSpPr>
              <a:spLocks/>
            </p:cNvSpPr>
            <p:nvPr/>
          </p:nvSpPr>
          <p:spPr bwMode="auto">
            <a:xfrm>
              <a:off x="6719475" y="4017947"/>
              <a:ext cx="30634" cy="104513"/>
            </a:xfrm>
            <a:custGeom>
              <a:avLst/>
              <a:gdLst>
                <a:gd name="T0" fmla="*/ 14 w 14"/>
                <a:gd name="T1" fmla="*/ 43 h 50"/>
                <a:gd name="T2" fmla="*/ 7 w 14"/>
                <a:gd name="T3" fmla="*/ 50 h 50"/>
                <a:gd name="T4" fmla="*/ 0 w 14"/>
                <a:gd name="T5" fmla="*/ 43 h 50"/>
                <a:gd name="T6" fmla="*/ 0 w 14"/>
                <a:gd name="T7" fmla="*/ 6 h 50"/>
                <a:gd name="T8" fmla="*/ 7 w 14"/>
                <a:gd name="T9" fmla="*/ 0 h 50"/>
                <a:gd name="T10" fmla="*/ 14 w 14"/>
                <a:gd name="T11" fmla="*/ 6 h 50"/>
                <a:gd name="T12" fmla="*/ 14 w 14"/>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14" h="50">
                  <a:moveTo>
                    <a:pt x="14" y="43"/>
                  </a:moveTo>
                  <a:cubicBezTo>
                    <a:pt x="14" y="47"/>
                    <a:pt x="11" y="50"/>
                    <a:pt x="7" y="50"/>
                  </a:cubicBezTo>
                  <a:cubicBezTo>
                    <a:pt x="3" y="50"/>
                    <a:pt x="0" y="47"/>
                    <a:pt x="0" y="43"/>
                  </a:cubicBezTo>
                  <a:cubicBezTo>
                    <a:pt x="0" y="6"/>
                    <a:pt x="0" y="6"/>
                    <a:pt x="0" y="6"/>
                  </a:cubicBezTo>
                  <a:cubicBezTo>
                    <a:pt x="0" y="3"/>
                    <a:pt x="3" y="0"/>
                    <a:pt x="7" y="0"/>
                  </a:cubicBezTo>
                  <a:cubicBezTo>
                    <a:pt x="11" y="0"/>
                    <a:pt x="14" y="3"/>
                    <a:pt x="14" y="6"/>
                  </a:cubicBezTo>
                  <a:lnTo>
                    <a:pt x="14" y="43"/>
                  </a:ln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4" name="Freeform 24">
              <a:extLst>
                <a:ext uri="{FF2B5EF4-FFF2-40B4-BE49-F238E27FC236}">
                  <a16:creationId xmlns:a16="http://schemas.microsoft.com/office/drawing/2014/main" id="{BC9B3858-E808-4F21-823A-491DBFE58DD0}"/>
                </a:ext>
              </a:extLst>
            </p:cNvPr>
            <p:cNvSpPr>
              <a:spLocks/>
            </p:cNvSpPr>
            <p:nvPr/>
          </p:nvSpPr>
          <p:spPr bwMode="auto">
            <a:xfrm>
              <a:off x="7454671" y="2707930"/>
              <a:ext cx="1980344" cy="2848885"/>
            </a:xfrm>
            <a:custGeom>
              <a:avLst/>
              <a:gdLst>
                <a:gd name="T0" fmla="*/ 0 w 955"/>
                <a:gd name="T1" fmla="*/ 899 h 1376"/>
                <a:gd name="T2" fmla="*/ 478 w 955"/>
                <a:gd name="T3" fmla="*/ 1376 h 1376"/>
                <a:gd name="T4" fmla="*/ 955 w 955"/>
                <a:gd name="T5" fmla="*/ 899 h 1376"/>
                <a:gd name="T6" fmla="*/ 748 w 955"/>
                <a:gd name="T7" fmla="*/ 301 h 1376"/>
                <a:gd name="T8" fmla="*/ 478 w 955"/>
                <a:gd name="T9" fmla="*/ 0 h 1376"/>
                <a:gd name="T10" fmla="*/ 189 w 955"/>
                <a:gd name="T11" fmla="*/ 339 h 1376"/>
                <a:gd name="T12" fmla="*/ 0 w 955"/>
                <a:gd name="T13" fmla="*/ 899 h 1376"/>
              </a:gdLst>
              <a:ahLst/>
              <a:cxnLst>
                <a:cxn ang="0">
                  <a:pos x="T0" y="T1"/>
                </a:cxn>
                <a:cxn ang="0">
                  <a:pos x="T2" y="T3"/>
                </a:cxn>
                <a:cxn ang="0">
                  <a:pos x="T4" y="T5"/>
                </a:cxn>
                <a:cxn ang="0">
                  <a:pos x="T6" y="T7"/>
                </a:cxn>
                <a:cxn ang="0">
                  <a:pos x="T8" y="T9"/>
                </a:cxn>
                <a:cxn ang="0">
                  <a:pos x="T10" y="T11"/>
                </a:cxn>
                <a:cxn ang="0">
                  <a:pos x="T12" y="T13"/>
                </a:cxn>
              </a:cxnLst>
              <a:rect l="0" t="0" r="r" b="b"/>
              <a:pathLst>
                <a:path w="955" h="1376">
                  <a:moveTo>
                    <a:pt x="0" y="899"/>
                  </a:moveTo>
                  <a:cubicBezTo>
                    <a:pt x="478" y="1376"/>
                    <a:pt x="478" y="1376"/>
                    <a:pt x="478" y="1376"/>
                  </a:cubicBezTo>
                  <a:cubicBezTo>
                    <a:pt x="955" y="899"/>
                    <a:pt x="955" y="899"/>
                    <a:pt x="955" y="899"/>
                  </a:cubicBezTo>
                  <a:cubicBezTo>
                    <a:pt x="955" y="899"/>
                    <a:pt x="871" y="562"/>
                    <a:pt x="748" y="301"/>
                  </a:cubicBezTo>
                  <a:cubicBezTo>
                    <a:pt x="670" y="135"/>
                    <a:pt x="576" y="0"/>
                    <a:pt x="478" y="0"/>
                  </a:cubicBezTo>
                  <a:cubicBezTo>
                    <a:pt x="371" y="0"/>
                    <a:pt x="271" y="157"/>
                    <a:pt x="189" y="339"/>
                  </a:cubicBezTo>
                  <a:cubicBezTo>
                    <a:pt x="76" y="594"/>
                    <a:pt x="0" y="899"/>
                    <a:pt x="0" y="899"/>
                  </a:cubicBezTo>
                </a:path>
              </a:pathLst>
            </a:custGeom>
            <a:solidFill>
              <a:srgbClr val="5C7E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5" name="Freeform 25">
              <a:extLst>
                <a:ext uri="{FF2B5EF4-FFF2-40B4-BE49-F238E27FC236}">
                  <a16:creationId xmlns:a16="http://schemas.microsoft.com/office/drawing/2014/main" id="{E4275507-BEC4-4ABE-B960-C98A535A3F14}"/>
                </a:ext>
              </a:extLst>
            </p:cNvPr>
            <p:cNvSpPr>
              <a:spLocks/>
            </p:cNvSpPr>
            <p:nvPr/>
          </p:nvSpPr>
          <p:spPr bwMode="auto">
            <a:xfrm>
              <a:off x="7845695" y="2707930"/>
              <a:ext cx="1160456" cy="702761"/>
            </a:xfrm>
            <a:custGeom>
              <a:avLst/>
              <a:gdLst>
                <a:gd name="T0" fmla="*/ 0 w 559"/>
                <a:gd name="T1" fmla="*/ 339 h 339"/>
                <a:gd name="T2" fmla="*/ 5 w 559"/>
                <a:gd name="T3" fmla="*/ 339 h 339"/>
                <a:gd name="T4" fmla="*/ 322 w 559"/>
                <a:gd name="T5" fmla="*/ 192 h 339"/>
                <a:gd name="T6" fmla="*/ 494 w 559"/>
                <a:gd name="T7" fmla="*/ 300 h 339"/>
                <a:gd name="T8" fmla="*/ 559 w 559"/>
                <a:gd name="T9" fmla="*/ 301 h 339"/>
                <a:gd name="T10" fmla="*/ 289 w 559"/>
                <a:gd name="T11" fmla="*/ 0 h 339"/>
                <a:gd name="T12" fmla="*/ 0 w 559"/>
                <a:gd name="T13" fmla="*/ 339 h 339"/>
              </a:gdLst>
              <a:ahLst/>
              <a:cxnLst>
                <a:cxn ang="0">
                  <a:pos x="T0" y="T1"/>
                </a:cxn>
                <a:cxn ang="0">
                  <a:pos x="T2" y="T3"/>
                </a:cxn>
                <a:cxn ang="0">
                  <a:pos x="T4" y="T5"/>
                </a:cxn>
                <a:cxn ang="0">
                  <a:pos x="T6" y="T7"/>
                </a:cxn>
                <a:cxn ang="0">
                  <a:pos x="T8" y="T9"/>
                </a:cxn>
                <a:cxn ang="0">
                  <a:pos x="T10" y="T11"/>
                </a:cxn>
                <a:cxn ang="0">
                  <a:pos x="T12" y="T13"/>
                </a:cxn>
              </a:cxnLst>
              <a:rect l="0" t="0" r="r" b="b"/>
              <a:pathLst>
                <a:path w="559" h="339">
                  <a:moveTo>
                    <a:pt x="0" y="339"/>
                  </a:moveTo>
                  <a:cubicBezTo>
                    <a:pt x="2" y="339"/>
                    <a:pt x="3" y="339"/>
                    <a:pt x="5" y="339"/>
                  </a:cubicBezTo>
                  <a:cubicBezTo>
                    <a:pt x="255" y="339"/>
                    <a:pt x="225" y="192"/>
                    <a:pt x="322" y="192"/>
                  </a:cubicBezTo>
                  <a:cubicBezTo>
                    <a:pt x="419" y="192"/>
                    <a:pt x="381" y="262"/>
                    <a:pt x="494" y="300"/>
                  </a:cubicBezTo>
                  <a:cubicBezTo>
                    <a:pt x="520" y="308"/>
                    <a:pt x="541" y="307"/>
                    <a:pt x="559" y="301"/>
                  </a:cubicBezTo>
                  <a:cubicBezTo>
                    <a:pt x="481" y="135"/>
                    <a:pt x="387" y="0"/>
                    <a:pt x="289" y="0"/>
                  </a:cubicBezTo>
                  <a:cubicBezTo>
                    <a:pt x="182" y="0"/>
                    <a:pt x="82" y="157"/>
                    <a:pt x="0" y="339"/>
                  </a:cubicBezTo>
                </a:path>
              </a:pathLst>
            </a:custGeom>
            <a:solidFill>
              <a:srgbClr val="D9D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6" name="Freeform 26">
              <a:extLst>
                <a:ext uri="{FF2B5EF4-FFF2-40B4-BE49-F238E27FC236}">
                  <a16:creationId xmlns:a16="http://schemas.microsoft.com/office/drawing/2014/main" id="{357DC645-1C76-4060-A6DE-99F8251AA6D9}"/>
                </a:ext>
              </a:extLst>
            </p:cNvPr>
            <p:cNvSpPr>
              <a:spLocks noEditPoints="1"/>
            </p:cNvSpPr>
            <p:nvPr/>
          </p:nvSpPr>
          <p:spPr bwMode="auto">
            <a:xfrm>
              <a:off x="8445744" y="2707930"/>
              <a:ext cx="989272" cy="2848885"/>
            </a:xfrm>
            <a:custGeom>
              <a:avLst/>
              <a:gdLst>
                <a:gd name="T0" fmla="*/ 477 w 477"/>
                <a:gd name="T1" fmla="*/ 899 h 1376"/>
                <a:gd name="T2" fmla="*/ 0 w 477"/>
                <a:gd name="T3" fmla="*/ 1376 h 1376"/>
                <a:gd name="T4" fmla="*/ 0 w 477"/>
                <a:gd name="T5" fmla="*/ 1376 h 1376"/>
                <a:gd name="T6" fmla="*/ 477 w 477"/>
                <a:gd name="T7" fmla="*/ 899 h 1376"/>
                <a:gd name="T8" fmla="*/ 0 w 477"/>
                <a:gd name="T9" fmla="*/ 0 h 1376"/>
                <a:gd name="T10" fmla="*/ 0 w 477"/>
                <a:gd name="T11" fmla="*/ 0 h 1376"/>
                <a:gd name="T12" fmla="*/ 270 w 477"/>
                <a:gd name="T13" fmla="*/ 301 h 1376"/>
                <a:gd name="T14" fmla="*/ 270 w 477"/>
                <a:gd name="T15" fmla="*/ 301 h 1376"/>
                <a:gd name="T16" fmla="*/ 270 w 477"/>
                <a:gd name="T17" fmla="*/ 301 h 1376"/>
                <a:gd name="T18" fmla="*/ 477 w 477"/>
                <a:gd name="T19" fmla="*/ 899 h 1376"/>
                <a:gd name="T20" fmla="*/ 477 w 477"/>
                <a:gd name="T21" fmla="*/ 899 h 1376"/>
                <a:gd name="T22" fmla="*/ 270 w 477"/>
                <a:gd name="T23" fmla="*/ 301 h 1376"/>
                <a:gd name="T24" fmla="*/ 0 w 477"/>
                <a:gd name="T25" fmla="*/ 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376">
                  <a:moveTo>
                    <a:pt x="477" y="899"/>
                  </a:moveTo>
                  <a:cubicBezTo>
                    <a:pt x="0" y="1376"/>
                    <a:pt x="0" y="1376"/>
                    <a:pt x="0" y="1376"/>
                  </a:cubicBezTo>
                  <a:cubicBezTo>
                    <a:pt x="0" y="1376"/>
                    <a:pt x="0" y="1376"/>
                    <a:pt x="0" y="1376"/>
                  </a:cubicBezTo>
                  <a:cubicBezTo>
                    <a:pt x="477" y="899"/>
                    <a:pt x="477" y="899"/>
                    <a:pt x="477" y="899"/>
                  </a:cubicBezTo>
                  <a:moveTo>
                    <a:pt x="0" y="0"/>
                  </a:moveTo>
                  <a:cubicBezTo>
                    <a:pt x="0" y="0"/>
                    <a:pt x="0" y="0"/>
                    <a:pt x="0" y="0"/>
                  </a:cubicBezTo>
                  <a:cubicBezTo>
                    <a:pt x="98" y="0"/>
                    <a:pt x="192" y="135"/>
                    <a:pt x="270" y="301"/>
                  </a:cubicBezTo>
                  <a:cubicBezTo>
                    <a:pt x="270" y="301"/>
                    <a:pt x="270" y="301"/>
                    <a:pt x="270" y="301"/>
                  </a:cubicBezTo>
                  <a:cubicBezTo>
                    <a:pt x="270" y="301"/>
                    <a:pt x="270" y="301"/>
                    <a:pt x="270" y="301"/>
                  </a:cubicBezTo>
                  <a:cubicBezTo>
                    <a:pt x="393" y="562"/>
                    <a:pt x="477" y="899"/>
                    <a:pt x="477" y="899"/>
                  </a:cubicBezTo>
                  <a:cubicBezTo>
                    <a:pt x="477" y="899"/>
                    <a:pt x="477" y="899"/>
                    <a:pt x="477" y="899"/>
                  </a:cubicBezTo>
                  <a:cubicBezTo>
                    <a:pt x="477" y="899"/>
                    <a:pt x="393" y="562"/>
                    <a:pt x="270" y="301"/>
                  </a:cubicBezTo>
                  <a:cubicBezTo>
                    <a:pt x="192" y="135"/>
                    <a:pt x="98" y="0"/>
                    <a:pt x="0" y="0"/>
                  </a:cubicBezTo>
                </a:path>
              </a:pathLst>
            </a:custGeom>
            <a:solidFill>
              <a:srgbClr val="62C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7" name="Freeform 27">
              <a:extLst>
                <a:ext uri="{FF2B5EF4-FFF2-40B4-BE49-F238E27FC236}">
                  <a16:creationId xmlns:a16="http://schemas.microsoft.com/office/drawing/2014/main" id="{241FC6E9-0B09-4D57-BD3C-4ACF7ECEE60E}"/>
                </a:ext>
              </a:extLst>
            </p:cNvPr>
            <p:cNvSpPr>
              <a:spLocks/>
            </p:cNvSpPr>
            <p:nvPr/>
          </p:nvSpPr>
          <p:spPr bwMode="auto">
            <a:xfrm>
              <a:off x="8445744" y="3106160"/>
              <a:ext cx="989272" cy="2450653"/>
            </a:xfrm>
            <a:custGeom>
              <a:avLst/>
              <a:gdLst>
                <a:gd name="T0" fmla="*/ 33 w 477"/>
                <a:gd name="T1" fmla="*/ 0 h 1184"/>
                <a:gd name="T2" fmla="*/ 0 w 477"/>
                <a:gd name="T3" fmla="*/ 7 h 1184"/>
                <a:gd name="T4" fmla="*/ 0 w 477"/>
                <a:gd name="T5" fmla="*/ 1184 h 1184"/>
                <a:gd name="T6" fmla="*/ 477 w 477"/>
                <a:gd name="T7" fmla="*/ 707 h 1184"/>
                <a:gd name="T8" fmla="*/ 270 w 477"/>
                <a:gd name="T9" fmla="*/ 109 h 1184"/>
                <a:gd name="T10" fmla="*/ 270 w 477"/>
                <a:gd name="T11" fmla="*/ 109 h 1184"/>
                <a:gd name="T12" fmla="*/ 241 w 477"/>
                <a:gd name="T13" fmla="*/ 114 h 1184"/>
                <a:gd name="T14" fmla="*/ 205 w 477"/>
                <a:gd name="T15" fmla="*/ 108 h 1184"/>
                <a:gd name="T16" fmla="*/ 33 w 477"/>
                <a:gd name="T17"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1184">
                  <a:moveTo>
                    <a:pt x="33" y="0"/>
                  </a:moveTo>
                  <a:cubicBezTo>
                    <a:pt x="20" y="0"/>
                    <a:pt x="9" y="2"/>
                    <a:pt x="0" y="7"/>
                  </a:cubicBezTo>
                  <a:cubicBezTo>
                    <a:pt x="0" y="1184"/>
                    <a:pt x="0" y="1184"/>
                    <a:pt x="0" y="1184"/>
                  </a:cubicBezTo>
                  <a:cubicBezTo>
                    <a:pt x="477" y="707"/>
                    <a:pt x="477" y="707"/>
                    <a:pt x="477" y="707"/>
                  </a:cubicBezTo>
                  <a:cubicBezTo>
                    <a:pt x="477" y="707"/>
                    <a:pt x="393" y="370"/>
                    <a:pt x="270" y="109"/>
                  </a:cubicBezTo>
                  <a:cubicBezTo>
                    <a:pt x="270" y="109"/>
                    <a:pt x="270" y="109"/>
                    <a:pt x="270" y="109"/>
                  </a:cubicBezTo>
                  <a:cubicBezTo>
                    <a:pt x="261" y="112"/>
                    <a:pt x="252" y="114"/>
                    <a:pt x="241" y="114"/>
                  </a:cubicBezTo>
                  <a:cubicBezTo>
                    <a:pt x="230" y="114"/>
                    <a:pt x="218" y="112"/>
                    <a:pt x="205" y="108"/>
                  </a:cubicBezTo>
                  <a:cubicBezTo>
                    <a:pt x="92" y="70"/>
                    <a:pt x="130" y="0"/>
                    <a:pt x="33" y="0"/>
                  </a:cubicBezTo>
                </a:path>
              </a:pathLst>
            </a:custGeom>
            <a:solidFill>
              <a:srgbClr val="99B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8" name="Freeform 28">
              <a:extLst>
                <a:ext uri="{FF2B5EF4-FFF2-40B4-BE49-F238E27FC236}">
                  <a16:creationId xmlns:a16="http://schemas.microsoft.com/office/drawing/2014/main" id="{C254443F-45DE-4FD5-8037-F0E7A10EA688}"/>
                </a:ext>
              </a:extLst>
            </p:cNvPr>
            <p:cNvSpPr>
              <a:spLocks/>
            </p:cNvSpPr>
            <p:nvPr/>
          </p:nvSpPr>
          <p:spPr bwMode="auto">
            <a:xfrm>
              <a:off x="8445744" y="2707930"/>
              <a:ext cx="560407" cy="634287"/>
            </a:xfrm>
            <a:custGeom>
              <a:avLst/>
              <a:gdLst>
                <a:gd name="T0" fmla="*/ 0 w 270"/>
                <a:gd name="T1" fmla="*/ 0 h 306"/>
                <a:gd name="T2" fmla="*/ 0 w 270"/>
                <a:gd name="T3" fmla="*/ 199 h 306"/>
                <a:gd name="T4" fmla="*/ 33 w 270"/>
                <a:gd name="T5" fmla="*/ 192 h 306"/>
                <a:gd name="T6" fmla="*/ 205 w 270"/>
                <a:gd name="T7" fmla="*/ 300 h 306"/>
                <a:gd name="T8" fmla="*/ 241 w 270"/>
                <a:gd name="T9" fmla="*/ 306 h 306"/>
                <a:gd name="T10" fmla="*/ 270 w 270"/>
                <a:gd name="T11" fmla="*/ 301 h 306"/>
                <a:gd name="T12" fmla="*/ 270 w 270"/>
                <a:gd name="T13" fmla="*/ 301 h 306"/>
                <a:gd name="T14" fmla="*/ 0 w 270"/>
                <a:gd name="T15" fmla="*/ 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06">
                  <a:moveTo>
                    <a:pt x="0" y="0"/>
                  </a:moveTo>
                  <a:cubicBezTo>
                    <a:pt x="0" y="199"/>
                    <a:pt x="0" y="199"/>
                    <a:pt x="0" y="199"/>
                  </a:cubicBezTo>
                  <a:cubicBezTo>
                    <a:pt x="9" y="194"/>
                    <a:pt x="20" y="192"/>
                    <a:pt x="33" y="192"/>
                  </a:cubicBezTo>
                  <a:cubicBezTo>
                    <a:pt x="130" y="192"/>
                    <a:pt x="92" y="262"/>
                    <a:pt x="205" y="300"/>
                  </a:cubicBezTo>
                  <a:cubicBezTo>
                    <a:pt x="218" y="304"/>
                    <a:pt x="230" y="306"/>
                    <a:pt x="241" y="306"/>
                  </a:cubicBezTo>
                  <a:cubicBezTo>
                    <a:pt x="252" y="306"/>
                    <a:pt x="261" y="304"/>
                    <a:pt x="270" y="301"/>
                  </a:cubicBezTo>
                  <a:cubicBezTo>
                    <a:pt x="270" y="301"/>
                    <a:pt x="270" y="301"/>
                    <a:pt x="270" y="301"/>
                  </a:cubicBezTo>
                  <a:cubicBezTo>
                    <a:pt x="192" y="135"/>
                    <a:pt x="98" y="0"/>
                    <a:pt x="0" y="0"/>
                  </a:cubicBezTo>
                </a:path>
              </a:pathLst>
            </a:custGeom>
            <a:solidFill>
              <a:srgbClr val="EBE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9" name="Freeform 29">
              <a:extLst>
                <a:ext uri="{FF2B5EF4-FFF2-40B4-BE49-F238E27FC236}">
                  <a16:creationId xmlns:a16="http://schemas.microsoft.com/office/drawing/2014/main" id="{21E7CD0B-7556-46FC-80CA-85FA390F7E5E}"/>
                </a:ext>
              </a:extLst>
            </p:cNvPr>
            <p:cNvSpPr>
              <a:spLocks/>
            </p:cNvSpPr>
            <p:nvPr/>
          </p:nvSpPr>
          <p:spPr bwMode="auto">
            <a:xfrm>
              <a:off x="7088875" y="3891811"/>
              <a:ext cx="3544438" cy="1769516"/>
            </a:xfrm>
            <a:custGeom>
              <a:avLst/>
              <a:gdLst>
                <a:gd name="T0" fmla="*/ 855 w 1709"/>
                <a:gd name="T1" fmla="*/ 0 h 854"/>
                <a:gd name="T2" fmla="*/ 0 w 1709"/>
                <a:gd name="T3" fmla="*/ 854 h 854"/>
                <a:gd name="T4" fmla="*/ 1709 w 1709"/>
                <a:gd name="T5" fmla="*/ 854 h 854"/>
                <a:gd name="T6" fmla="*/ 855 w 1709"/>
                <a:gd name="T7" fmla="*/ 0 h 854"/>
              </a:gdLst>
              <a:ahLst/>
              <a:cxnLst>
                <a:cxn ang="0">
                  <a:pos x="T0" y="T1"/>
                </a:cxn>
                <a:cxn ang="0">
                  <a:pos x="T2" y="T3"/>
                </a:cxn>
                <a:cxn ang="0">
                  <a:pos x="T4" y="T5"/>
                </a:cxn>
                <a:cxn ang="0">
                  <a:pos x="T6" y="T7"/>
                </a:cxn>
              </a:cxnLst>
              <a:rect l="0" t="0" r="r" b="b"/>
              <a:pathLst>
                <a:path w="1709" h="854">
                  <a:moveTo>
                    <a:pt x="855" y="0"/>
                  </a:moveTo>
                  <a:cubicBezTo>
                    <a:pt x="383" y="0"/>
                    <a:pt x="0" y="382"/>
                    <a:pt x="0" y="854"/>
                  </a:cubicBezTo>
                  <a:cubicBezTo>
                    <a:pt x="1709" y="854"/>
                    <a:pt x="1709" y="854"/>
                    <a:pt x="1709" y="854"/>
                  </a:cubicBezTo>
                  <a:cubicBezTo>
                    <a:pt x="1709" y="382"/>
                    <a:pt x="1327" y="0"/>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0" name="Rectangle 30">
              <a:extLst>
                <a:ext uri="{FF2B5EF4-FFF2-40B4-BE49-F238E27FC236}">
                  <a16:creationId xmlns:a16="http://schemas.microsoft.com/office/drawing/2014/main" id="{DACA08AB-6A3B-4479-AF7D-83A94D487302}"/>
                </a:ext>
              </a:extLst>
            </p:cNvPr>
            <p:cNvSpPr>
              <a:spLocks noChangeArrowheads="1"/>
            </p:cNvSpPr>
            <p:nvPr/>
          </p:nvSpPr>
          <p:spPr bwMode="auto">
            <a:xfrm>
              <a:off x="9368343" y="3828743"/>
              <a:ext cx="131543" cy="270293"/>
            </a:xfrm>
            <a:prstGeom prst="rect">
              <a:avLst/>
            </a:prstGeom>
            <a:solidFill>
              <a:srgbClr val="6046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1" name="Freeform 31">
              <a:extLst>
                <a:ext uri="{FF2B5EF4-FFF2-40B4-BE49-F238E27FC236}">
                  <a16:creationId xmlns:a16="http://schemas.microsoft.com/office/drawing/2014/main" id="{0588B02A-586D-4F2B-83F1-87FBBA8EFD5D}"/>
                </a:ext>
              </a:extLst>
            </p:cNvPr>
            <p:cNvSpPr>
              <a:spLocks/>
            </p:cNvSpPr>
            <p:nvPr/>
          </p:nvSpPr>
          <p:spPr bwMode="auto">
            <a:xfrm>
              <a:off x="8997141" y="2534942"/>
              <a:ext cx="875748" cy="1364077"/>
            </a:xfrm>
            <a:custGeom>
              <a:avLst/>
              <a:gdLst>
                <a:gd name="T0" fmla="*/ 0 w 422"/>
                <a:gd name="T1" fmla="*/ 430 h 658"/>
                <a:gd name="T2" fmla="*/ 208 w 422"/>
                <a:gd name="T3" fmla="*/ 658 h 658"/>
                <a:gd name="T4" fmla="*/ 211 w 422"/>
                <a:gd name="T5" fmla="*/ 658 h 658"/>
                <a:gd name="T6" fmla="*/ 422 w 422"/>
                <a:gd name="T7" fmla="*/ 414 h 658"/>
                <a:gd name="T8" fmla="*/ 211 w 422"/>
                <a:gd name="T9" fmla="*/ 0 h 658"/>
                <a:gd name="T10" fmla="*/ 208 w 422"/>
                <a:gd name="T11" fmla="*/ 0 h 658"/>
                <a:gd name="T12" fmla="*/ 0 w 422"/>
                <a:gd name="T13" fmla="*/ 430 h 658"/>
              </a:gdLst>
              <a:ahLst/>
              <a:cxnLst>
                <a:cxn ang="0">
                  <a:pos x="T0" y="T1"/>
                </a:cxn>
                <a:cxn ang="0">
                  <a:pos x="T2" y="T3"/>
                </a:cxn>
                <a:cxn ang="0">
                  <a:pos x="T4" y="T5"/>
                </a:cxn>
                <a:cxn ang="0">
                  <a:pos x="T6" y="T7"/>
                </a:cxn>
                <a:cxn ang="0">
                  <a:pos x="T8" y="T9"/>
                </a:cxn>
                <a:cxn ang="0">
                  <a:pos x="T10" y="T11"/>
                </a:cxn>
                <a:cxn ang="0">
                  <a:pos x="T12" y="T13"/>
                </a:cxn>
              </a:cxnLst>
              <a:rect l="0" t="0" r="r" b="b"/>
              <a:pathLst>
                <a:path w="422" h="658">
                  <a:moveTo>
                    <a:pt x="0" y="430"/>
                  </a:moveTo>
                  <a:cubicBezTo>
                    <a:pt x="0" y="536"/>
                    <a:pt x="59" y="658"/>
                    <a:pt x="208" y="658"/>
                  </a:cubicBezTo>
                  <a:cubicBezTo>
                    <a:pt x="209" y="658"/>
                    <a:pt x="210" y="658"/>
                    <a:pt x="211" y="658"/>
                  </a:cubicBezTo>
                  <a:cubicBezTo>
                    <a:pt x="368" y="657"/>
                    <a:pt x="422" y="534"/>
                    <a:pt x="422" y="414"/>
                  </a:cubicBezTo>
                  <a:cubicBezTo>
                    <a:pt x="422" y="254"/>
                    <a:pt x="262" y="10"/>
                    <a:pt x="211" y="0"/>
                  </a:cubicBezTo>
                  <a:cubicBezTo>
                    <a:pt x="210" y="0"/>
                    <a:pt x="209" y="0"/>
                    <a:pt x="208" y="0"/>
                  </a:cubicBezTo>
                  <a:cubicBezTo>
                    <a:pt x="159" y="0"/>
                    <a:pt x="1" y="248"/>
                    <a:pt x="0" y="4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2" name="Freeform 32">
              <a:extLst>
                <a:ext uri="{FF2B5EF4-FFF2-40B4-BE49-F238E27FC236}">
                  <a16:creationId xmlns:a16="http://schemas.microsoft.com/office/drawing/2014/main" id="{968D8F4E-8941-42C4-B7B1-C513455E8D0E}"/>
                </a:ext>
              </a:extLst>
            </p:cNvPr>
            <p:cNvSpPr>
              <a:spLocks/>
            </p:cNvSpPr>
            <p:nvPr/>
          </p:nvSpPr>
          <p:spPr bwMode="auto">
            <a:xfrm>
              <a:off x="9435015" y="2534942"/>
              <a:ext cx="437875" cy="1364077"/>
            </a:xfrm>
            <a:custGeom>
              <a:avLst/>
              <a:gdLst>
                <a:gd name="T0" fmla="*/ 0 w 211"/>
                <a:gd name="T1" fmla="*/ 0 h 658"/>
                <a:gd name="T2" fmla="*/ 0 w 211"/>
                <a:gd name="T3" fmla="*/ 658 h 658"/>
                <a:gd name="T4" fmla="*/ 211 w 211"/>
                <a:gd name="T5" fmla="*/ 414 h 658"/>
                <a:gd name="T6" fmla="*/ 0 w 211"/>
                <a:gd name="T7" fmla="*/ 0 h 658"/>
              </a:gdLst>
              <a:ahLst/>
              <a:cxnLst>
                <a:cxn ang="0">
                  <a:pos x="T0" y="T1"/>
                </a:cxn>
                <a:cxn ang="0">
                  <a:pos x="T2" y="T3"/>
                </a:cxn>
                <a:cxn ang="0">
                  <a:pos x="T4" y="T5"/>
                </a:cxn>
                <a:cxn ang="0">
                  <a:pos x="T6" y="T7"/>
                </a:cxn>
              </a:cxnLst>
              <a:rect l="0" t="0" r="r" b="b"/>
              <a:pathLst>
                <a:path w="211" h="658">
                  <a:moveTo>
                    <a:pt x="0" y="0"/>
                  </a:moveTo>
                  <a:cubicBezTo>
                    <a:pt x="0" y="658"/>
                    <a:pt x="0" y="658"/>
                    <a:pt x="0" y="658"/>
                  </a:cubicBezTo>
                  <a:cubicBezTo>
                    <a:pt x="157" y="657"/>
                    <a:pt x="211" y="534"/>
                    <a:pt x="211" y="414"/>
                  </a:cubicBezTo>
                  <a:cubicBezTo>
                    <a:pt x="211" y="254"/>
                    <a:pt x="51" y="1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Rectangle 33">
              <a:extLst>
                <a:ext uri="{FF2B5EF4-FFF2-40B4-BE49-F238E27FC236}">
                  <a16:creationId xmlns:a16="http://schemas.microsoft.com/office/drawing/2014/main" id="{9CBB5FEC-0406-4E55-8F64-C71188C7BE68}"/>
                </a:ext>
              </a:extLst>
            </p:cNvPr>
            <p:cNvSpPr>
              <a:spLocks noChangeArrowheads="1"/>
            </p:cNvSpPr>
            <p:nvPr/>
          </p:nvSpPr>
          <p:spPr bwMode="auto">
            <a:xfrm>
              <a:off x="8939478" y="4358516"/>
              <a:ext cx="104513" cy="216234"/>
            </a:xfrm>
            <a:prstGeom prst="rect">
              <a:avLst/>
            </a:prstGeom>
            <a:solidFill>
              <a:srgbClr val="6046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4" name="Freeform 34">
              <a:extLst>
                <a:ext uri="{FF2B5EF4-FFF2-40B4-BE49-F238E27FC236}">
                  <a16:creationId xmlns:a16="http://schemas.microsoft.com/office/drawing/2014/main" id="{CDD8528A-E6A5-48DC-8D36-9F3C23FF52F4}"/>
                </a:ext>
              </a:extLst>
            </p:cNvPr>
            <p:cNvSpPr>
              <a:spLocks/>
            </p:cNvSpPr>
            <p:nvPr/>
          </p:nvSpPr>
          <p:spPr bwMode="auto">
            <a:xfrm>
              <a:off x="8642157" y="3331405"/>
              <a:ext cx="695553" cy="1082973"/>
            </a:xfrm>
            <a:custGeom>
              <a:avLst/>
              <a:gdLst>
                <a:gd name="T0" fmla="*/ 1 w 335"/>
                <a:gd name="T1" fmla="*/ 341 h 523"/>
                <a:gd name="T2" fmla="*/ 165 w 335"/>
                <a:gd name="T3" fmla="*/ 523 h 523"/>
                <a:gd name="T4" fmla="*/ 168 w 335"/>
                <a:gd name="T5" fmla="*/ 523 h 523"/>
                <a:gd name="T6" fmla="*/ 335 w 335"/>
                <a:gd name="T7" fmla="*/ 329 h 523"/>
                <a:gd name="T8" fmla="*/ 168 w 335"/>
                <a:gd name="T9" fmla="*/ 0 h 523"/>
                <a:gd name="T10" fmla="*/ 165 w 335"/>
                <a:gd name="T11" fmla="*/ 0 h 523"/>
                <a:gd name="T12" fmla="*/ 1 w 335"/>
                <a:gd name="T13" fmla="*/ 341 h 523"/>
              </a:gdLst>
              <a:ahLst/>
              <a:cxnLst>
                <a:cxn ang="0">
                  <a:pos x="T0" y="T1"/>
                </a:cxn>
                <a:cxn ang="0">
                  <a:pos x="T2" y="T3"/>
                </a:cxn>
                <a:cxn ang="0">
                  <a:pos x="T4" y="T5"/>
                </a:cxn>
                <a:cxn ang="0">
                  <a:pos x="T6" y="T7"/>
                </a:cxn>
                <a:cxn ang="0">
                  <a:pos x="T8" y="T9"/>
                </a:cxn>
                <a:cxn ang="0">
                  <a:pos x="T10" y="T11"/>
                </a:cxn>
                <a:cxn ang="0">
                  <a:pos x="T12" y="T13"/>
                </a:cxn>
              </a:cxnLst>
              <a:rect l="0" t="0" r="r" b="b"/>
              <a:pathLst>
                <a:path w="335" h="523">
                  <a:moveTo>
                    <a:pt x="1" y="341"/>
                  </a:moveTo>
                  <a:cubicBezTo>
                    <a:pt x="0" y="426"/>
                    <a:pt x="47" y="523"/>
                    <a:pt x="165" y="523"/>
                  </a:cubicBezTo>
                  <a:cubicBezTo>
                    <a:pt x="166" y="523"/>
                    <a:pt x="167" y="523"/>
                    <a:pt x="168" y="523"/>
                  </a:cubicBezTo>
                  <a:cubicBezTo>
                    <a:pt x="293" y="521"/>
                    <a:pt x="335" y="424"/>
                    <a:pt x="335" y="329"/>
                  </a:cubicBezTo>
                  <a:cubicBezTo>
                    <a:pt x="335" y="202"/>
                    <a:pt x="208" y="8"/>
                    <a:pt x="168" y="0"/>
                  </a:cubicBezTo>
                  <a:cubicBezTo>
                    <a:pt x="167" y="0"/>
                    <a:pt x="166" y="0"/>
                    <a:pt x="165" y="0"/>
                  </a:cubicBezTo>
                  <a:cubicBezTo>
                    <a:pt x="127" y="0"/>
                    <a:pt x="1" y="197"/>
                    <a:pt x="1" y="3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5" name="Freeform 35">
              <a:extLst>
                <a:ext uri="{FF2B5EF4-FFF2-40B4-BE49-F238E27FC236}">
                  <a16:creationId xmlns:a16="http://schemas.microsoft.com/office/drawing/2014/main" id="{4B72465B-75DA-4A34-99B2-635FD72F7A2C}"/>
                </a:ext>
              </a:extLst>
            </p:cNvPr>
            <p:cNvSpPr>
              <a:spLocks/>
            </p:cNvSpPr>
            <p:nvPr/>
          </p:nvSpPr>
          <p:spPr bwMode="auto">
            <a:xfrm>
              <a:off x="8991735" y="3331405"/>
              <a:ext cx="345975" cy="1082973"/>
            </a:xfrm>
            <a:custGeom>
              <a:avLst/>
              <a:gdLst>
                <a:gd name="T0" fmla="*/ 0 w 167"/>
                <a:gd name="T1" fmla="*/ 0 h 523"/>
                <a:gd name="T2" fmla="*/ 0 w 167"/>
                <a:gd name="T3" fmla="*/ 523 h 523"/>
                <a:gd name="T4" fmla="*/ 167 w 167"/>
                <a:gd name="T5" fmla="*/ 329 h 523"/>
                <a:gd name="T6" fmla="*/ 0 w 167"/>
                <a:gd name="T7" fmla="*/ 0 h 523"/>
              </a:gdLst>
              <a:ahLst/>
              <a:cxnLst>
                <a:cxn ang="0">
                  <a:pos x="T0" y="T1"/>
                </a:cxn>
                <a:cxn ang="0">
                  <a:pos x="T2" y="T3"/>
                </a:cxn>
                <a:cxn ang="0">
                  <a:pos x="T4" y="T5"/>
                </a:cxn>
                <a:cxn ang="0">
                  <a:pos x="T6" y="T7"/>
                </a:cxn>
              </a:cxnLst>
              <a:rect l="0" t="0" r="r" b="b"/>
              <a:pathLst>
                <a:path w="167" h="523">
                  <a:moveTo>
                    <a:pt x="0" y="0"/>
                  </a:moveTo>
                  <a:cubicBezTo>
                    <a:pt x="0" y="523"/>
                    <a:pt x="0" y="523"/>
                    <a:pt x="0" y="523"/>
                  </a:cubicBezTo>
                  <a:cubicBezTo>
                    <a:pt x="125" y="521"/>
                    <a:pt x="167" y="424"/>
                    <a:pt x="167" y="329"/>
                  </a:cubicBezTo>
                  <a:cubicBezTo>
                    <a:pt x="167" y="202"/>
                    <a:pt x="40" y="8"/>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6" name="Rectangle 36">
              <a:extLst>
                <a:ext uri="{FF2B5EF4-FFF2-40B4-BE49-F238E27FC236}">
                  <a16:creationId xmlns:a16="http://schemas.microsoft.com/office/drawing/2014/main" id="{638863CC-9031-4609-A185-3074DE369FD1}"/>
                </a:ext>
              </a:extLst>
            </p:cNvPr>
            <p:cNvSpPr>
              <a:spLocks noChangeArrowheads="1"/>
            </p:cNvSpPr>
            <p:nvPr/>
          </p:nvSpPr>
          <p:spPr bwMode="auto">
            <a:xfrm>
              <a:off x="7332138" y="4763955"/>
              <a:ext cx="104513" cy="216234"/>
            </a:xfrm>
            <a:prstGeom prst="rect">
              <a:avLst/>
            </a:prstGeom>
            <a:solidFill>
              <a:srgbClr val="6046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7" name="Freeform 37">
              <a:extLst>
                <a:ext uri="{FF2B5EF4-FFF2-40B4-BE49-F238E27FC236}">
                  <a16:creationId xmlns:a16="http://schemas.microsoft.com/office/drawing/2014/main" id="{50F539F5-59E5-4C3F-A876-489B86061CF8}"/>
                </a:ext>
              </a:extLst>
            </p:cNvPr>
            <p:cNvSpPr>
              <a:spLocks/>
            </p:cNvSpPr>
            <p:nvPr/>
          </p:nvSpPr>
          <p:spPr bwMode="auto">
            <a:xfrm>
              <a:off x="7038421" y="3736843"/>
              <a:ext cx="691949" cy="1082973"/>
            </a:xfrm>
            <a:custGeom>
              <a:avLst/>
              <a:gdLst>
                <a:gd name="T0" fmla="*/ 0 w 334"/>
                <a:gd name="T1" fmla="*/ 341 h 523"/>
                <a:gd name="T2" fmla="*/ 165 w 334"/>
                <a:gd name="T3" fmla="*/ 523 h 523"/>
                <a:gd name="T4" fmla="*/ 167 w 334"/>
                <a:gd name="T5" fmla="*/ 523 h 523"/>
                <a:gd name="T6" fmla="*/ 334 w 334"/>
                <a:gd name="T7" fmla="*/ 329 h 523"/>
                <a:gd name="T8" fmla="*/ 167 w 334"/>
                <a:gd name="T9" fmla="*/ 0 h 523"/>
                <a:gd name="T10" fmla="*/ 165 w 334"/>
                <a:gd name="T11" fmla="*/ 0 h 523"/>
                <a:gd name="T12" fmla="*/ 0 w 334"/>
                <a:gd name="T13" fmla="*/ 341 h 523"/>
              </a:gdLst>
              <a:ahLst/>
              <a:cxnLst>
                <a:cxn ang="0">
                  <a:pos x="T0" y="T1"/>
                </a:cxn>
                <a:cxn ang="0">
                  <a:pos x="T2" y="T3"/>
                </a:cxn>
                <a:cxn ang="0">
                  <a:pos x="T4" y="T5"/>
                </a:cxn>
                <a:cxn ang="0">
                  <a:pos x="T6" y="T7"/>
                </a:cxn>
                <a:cxn ang="0">
                  <a:pos x="T8" y="T9"/>
                </a:cxn>
                <a:cxn ang="0">
                  <a:pos x="T10" y="T11"/>
                </a:cxn>
                <a:cxn ang="0">
                  <a:pos x="T12" y="T13"/>
                </a:cxn>
              </a:cxnLst>
              <a:rect l="0" t="0" r="r" b="b"/>
              <a:pathLst>
                <a:path w="334" h="523">
                  <a:moveTo>
                    <a:pt x="0" y="341"/>
                  </a:moveTo>
                  <a:cubicBezTo>
                    <a:pt x="0" y="426"/>
                    <a:pt x="46" y="523"/>
                    <a:pt x="165" y="523"/>
                  </a:cubicBezTo>
                  <a:cubicBezTo>
                    <a:pt x="166" y="523"/>
                    <a:pt x="166" y="523"/>
                    <a:pt x="167" y="523"/>
                  </a:cubicBezTo>
                  <a:cubicBezTo>
                    <a:pt x="292" y="521"/>
                    <a:pt x="334" y="424"/>
                    <a:pt x="334" y="329"/>
                  </a:cubicBezTo>
                  <a:cubicBezTo>
                    <a:pt x="334" y="202"/>
                    <a:pt x="208" y="8"/>
                    <a:pt x="167" y="0"/>
                  </a:cubicBezTo>
                  <a:cubicBezTo>
                    <a:pt x="166" y="0"/>
                    <a:pt x="166" y="0"/>
                    <a:pt x="165" y="0"/>
                  </a:cubicBezTo>
                  <a:cubicBezTo>
                    <a:pt x="126" y="0"/>
                    <a:pt x="1" y="197"/>
                    <a:pt x="0" y="3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8" name="Freeform 38">
              <a:extLst>
                <a:ext uri="{FF2B5EF4-FFF2-40B4-BE49-F238E27FC236}">
                  <a16:creationId xmlns:a16="http://schemas.microsoft.com/office/drawing/2014/main" id="{DA476C41-4010-4E85-8CF4-98695F15C080}"/>
                </a:ext>
              </a:extLst>
            </p:cNvPr>
            <p:cNvSpPr>
              <a:spLocks/>
            </p:cNvSpPr>
            <p:nvPr/>
          </p:nvSpPr>
          <p:spPr bwMode="auto">
            <a:xfrm>
              <a:off x="7384395" y="3736843"/>
              <a:ext cx="345975" cy="1082973"/>
            </a:xfrm>
            <a:custGeom>
              <a:avLst/>
              <a:gdLst>
                <a:gd name="T0" fmla="*/ 0 w 167"/>
                <a:gd name="T1" fmla="*/ 0 h 523"/>
                <a:gd name="T2" fmla="*/ 0 w 167"/>
                <a:gd name="T3" fmla="*/ 523 h 523"/>
                <a:gd name="T4" fmla="*/ 167 w 167"/>
                <a:gd name="T5" fmla="*/ 329 h 523"/>
                <a:gd name="T6" fmla="*/ 0 w 167"/>
                <a:gd name="T7" fmla="*/ 0 h 523"/>
              </a:gdLst>
              <a:ahLst/>
              <a:cxnLst>
                <a:cxn ang="0">
                  <a:pos x="T0" y="T1"/>
                </a:cxn>
                <a:cxn ang="0">
                  <a:pos x="T2" y="T3"/>
                </a:cxn>
                <a:cxn ang="0">
                  <a:pos x="T4" y="T5"/>
                </a:cxn>
                <a:cxn ang="0">
                  <a:pos x="T6" y="T7"/>
                </a:cxn>
              </a:cxnLst>
              <a:rect l="0" t="0" r="r" b="b"/>
              <a:pathLst>
                <a:path w="167" h="523">
                  <a:moveTo>
                    <a:pt x="0" y="0"/>
                  </a:moveTo>
                  <a:cubicBezTo>
                    <a:pt x="0" y="523"/>
                    <a:pt x="0" y="523"/>
                    <a:pt x="0" y="523"/>
                  </a:cubicBezTo>
                  <a:cubicBezTo>
                    <a:pt x="125" y="521"/>
                    <a:pt x="167" y="424"/>
                    <a:pt x="167" y="329"/>
                  </a:cubicBezTo>
                  <a:cubicBezTo>
                    <a:pt x="167" y="202"/>
                    <a:pt x="41" y="8"/>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9" name="Rectangle 39">
              <a:extLst>
                <a:ext uri="{FF2B5EF4-FFF2-40B4-BE49-F238E27FC236}">
                  <a16:creationId xmlns:a16="http://schemas.microsoft.com/office/drawing/2014/main" id="{7C712237-B59A-42C6-B4D3-C5561A7E4AFE}"/>
                </a:ext>
              </a:extLst>
            </p:cNvPr>
            <p:cNvSpPr>
              <a:spLocks noChangeArrowheads="1"/>
            </p:cNvSpPr>
            <p:nvPr/>
          </p:nvSpPr>
          <p:spPr bwMode="auto">
            <a:xfrm>
              <a:off x="7843892" y="4843241"/>
              <a:ext cx="104513" cy="214433"/>
            </a:xfrm>
            <a:prstGeom prst="rect">
              <a:avLst/>
            </a:prstGeom>
            <a:solidFill>
              <a:srgbClr val="6046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0" name="Freeform 40">
              <a:extLst>
                <a:ext uri="{FF2B5EF4-FFF2-40B4-BE49-F238E27FC236}">
                  <a16:creationId xmlns:a16="http://schemas.microsoft.com/office/drawing/2014/main" id="{A797E7C3-B763-4D88-A263-26164535B82D}"/>
                </a:ext>
              </a:extLst>
            </p:cNvPr>
            <p:cNvSpPr>
              <a:spLocks/>
            </p:cNvSpPr>
            <p:nvPr/>
          </p:nvSpPr>
          <p:spPr bwMode="auto">
            <a:xfrm>
              <a:off x="7896149" y="3817931"/>
              <a:ext cx="345975" cy="1081170"/>
            </a:xfrm>
            <a:custGeom>
              <a:avLst/>
              <a:gdLst>
                <a:gd name="T0" fmla="*/ 0 w 167"/>
                <a:gd name="T1" fmla="*/ 0 h 522"/>
                <a:gd name="T2" fmla="*/ 0 w 167"/>
                <a:gd name="T3" fmla="*/ 522 h 522"/>
                <a:gd name="T4" fmla="*/ 167 w 167"/>
                <a:gd name="T5" fmla="*/ 435 h 522"/>
                <a:gd name="T6" fmla="*/ 167 w 167"/>
                <a:gd name="T7" fmla="*/ 435 h 522"/>
                <a:gd name="T8" fmla="*/ 109 w 167"/>
                <a:gd name="T9" fmla="*/ 322 h 522"/>
                <a:gd name="T10" fmla="*/ 167 w 167"/>
                <a:gd name="T11" fmla="*/ 322 h 522"/>
                <a:gd name="T12" fmla="*/ 167 w 167"/>
                <a:gd name="T13" fmla="*/ 322 h 522"/>
                <a:gd name="T14" fmla="*/ 72 w 167"/>
                <a:gd name="T15" fmla="*/ 170 h 522"/>
                <a:gd name="T16" fmla="*/ 125 w 167"/>
                <a:gd name="T17" fmla="*/ 170 h 522"/>
                <a:gd name="T18" fmla="*/ 0 w 167"/>
                <a:gd name="T1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522">
                  <a:moveTo>
                    <a:pt x="0" y="0"/>
                  </a:moveTo>
                  <a:cubicBezTo>
                    <a:pt x="0" y="522"/>
                    <a:pt x="0" y="522"/>
                    <a:pt x="0" y="522"/>
                  </a:cubicBezTo>
                  <a:cubicBezTo>
                    <a:pt x="77" y="521"/>
                    <a:pt x="144" y="486"/>
                    <a:pt x="167" y="435"/>
                  </a:cubicBezTo>
                  <a:cubicBezTo>
                    <a:pt x="167" y="435"/>
                    <a:pt x="167" y="435"/>
                    <a:pt x="167" y="435"/>
                  </a:cubicBezTo>
                  <a:cubicBezTo>
                    <a:pt x="109" y="322"/>
                    <a:pt x="109" y="322"/>
                    <a:pt x="109" y="322"/>
                  </a:cubicBezTo>
                  <a:cubicBezTo>
                    <a:pt x="167" y="322"/>
                    <a:pt x="167" y="322"/>
                    <a:pt x="167" y="322"/>
                  </a:cubicBezTo>
                  <a:cubicBezTo>
                    <a:pt x="167" y="322"/>
                    <a:pt x="167" y="322"/>
                    <a:pt x="167" y="322"/>
                  </a:cubicBezTo>
                  <a:cubicBezTo>
                    <a:pt x="72" y="170"/>
                    <a:pt x="72" y="170"/>
                    <a:pt x="72" y="170"/>
                  </a:cubicBezTo>
                  <a:cubicBezTo>
                    <a:pt x="125" y="170"/>
                    <a:pt x="125" y="170"/>
                    <a:pt x="125" y="170"/>
                  </a:cubicBezTo>
                  <a:cubicBezTo>
                    <a:pt x="119" y="170"/>
                    <a:pt x="0"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1" name="Freeform 41">
              <a:extLst>
                <a:ext uri="{FF2B5EF4-FFF2-40B4-BE49-F238E27FC236}">
                  <a16:creationId xmlns:a16="http://schemas.microsoft.com/office/drawing/2014/main" id="{77024D5B-C0A3-4F92-BD56-3AFCB59E0D8D}"/>
                </a:ext>
              </a:extLst>
            </p:cNvPr>
            <p:cNvSpPr>
              <a:spLocks/>
            </p:cNvSpPr>
            <p:nvPr/>
          </p:nvSpPr>
          <p:spPr bwMode="auto">
            <a:xfrm>
              <a:off x="7550175" y="3817931"/>
              <a:ext cx="345975" cy="1081170"/>
            </a:xfrm>
            <a:custGeom>
              <a:avLst/>
              <a:gdLst>
                <a:gd name="T0" fmla="*/ 167 w 167"/>
                <a:gd name="T1" fmla="*/ 0 h 522"/>
                <a:gd name="T2" fmla="*/ 167 w 167"/>
                <a:gd name="T3" fmla="*/ 522 h 522"/>
                <a:gd name="T4" fmla="*/ 0 w 167"/>
                <a:gd name="T5" fmla="*/ 435 h 522"/>
                <a:gd name="T6" fmla="*/ 0 w 167"/>
                <a:gd name="T7" fmla="*/ 435 h 522"/>
                <a:gd name="T8" fmla="*/ 59 w 167"/>
                <a:gd name="T9" fmla="*/ 322 h 522"/>
                <a:gd name="T10" fmla="*/ 0 w 167"/>
                <a:gd name="T11" fmla="*/ 322 h 522"/>
                <a:gd name="T12" fmla="*/ 0 w 167"/>
                <a:gd name="T13" fmla="*/ 322 h 522"/>
                <a:gd name="T14" fmla="*/ 96 w 167"/>
                <a:gd name="T15" fmla="*/ 170 h 522"/>
                <a:gd name="T16" fmla="*/ 42 w 167"/>
                <a:gd name="T17" fmla="*/ 170 h 522"/>
                <a:gd name="T18" fmla="*/ 167 w 167"/>
                <a:gd name="T1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522">
                  <a:moveTo>
                    <a:pt x="167" y="0"/>
                  </a:moveTo>
                  <a:cubicBezTo>
                    <a:pt x="167" y="522"/>
                    <a:pt x="167" y="522"/>
                    <a:pt x="167" y="522"/>
                  </a:cubicBezTo>
                  <a:cubicBezTo>
                    <a:pt x="90" y="521"/>
                    <a:pt x="24" y="486"/>
                    <a:pt x="0" y="435"/>
                  </a:cubicBezTo>
                  <a:cubicBezTo>
                    <a:pt x="0" y="435"/>
                    <a:pt x="0" y="435"/>
                    <a:pt x="0" y="435"/>
                  </a:cubicBezTo>
                  <a:cubicBezTo>
                    <a:pt x="59" y="322"/>
                    <a:pt x="59" y="322"/>
                    <a:pt x="59" y="322"/>
                  </a:cubicBezTo>
                  <a:cubicBezTo>
                    <a:pt x="0" y="322"/>
                    <a:pt x="0" y="322"/>
                    <a:pt x="0" y="322"/>
                  </a:cubicBezTo>
                  <a:cubicBezTo>
                    <a:pt x="0" y="322"/>
                    <a:pt x="0" y="322"/>
                    <a:pt x="0" y="322"/>
                  </a:cubicBezTo>
                  <a:cubicBezTo>
                    <a:pt x="96" y="170"/>
                    <a:pt x="96" y="170"/>
                    <a:pt x="96" y="170"/>
                  </a:cubicBezTo>
                  <a:cubicBezTo>
                    <a:pt x="42" y="170"/>
                    <a:pt x="42" y="170"/>
                    <a:pt x="42" y="170"/>
                  </a:cubicBezTo>
                  <a:cubicBezTo>
                    <a:pt x="48" y="170"/>
                    <a:pt x="167" y="0"/>
                    <a:pt x="16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2" name="Rectangle 42">
              <a:extLst>
                <a:ext uri="{FF2B5EF4-FFF2-40B4-BE49-F238E27FC236}">
                  <a16:creationId xmlns:a16="http://schemas.microsoft.com/office/drawing/2014/main" id="{66EA9669-38E2-4E69-BDD7-65919004F6A8}"/>
                </a:ext>
              </a:extLst>
            </p:cNvPr>
            <p:cNvSpPr>
              <a:spLocks noChangeArrowheads="1"/>
            </p:cNvSpPr>
            <p:nvPr/>
          </p:nvSpPr>
          <p:spPr bwMode="auto">
            <a:xfrm>
              <a:off x="9847661" y="4163906"/>
              <a:ext cx="104513" cy="214433"/>
            </a:xfrm>
            <a:prstGeom prst="rect">
              <a:avLst/>
            </a:prstGeom>
            <a:solidFill>
              <a:srgbClr val="6046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3" name="Freeform 43">
              <a:extLst>
                <a:ext uri="{FF2B5EF4-FFF2-40B4-BE49-F238E27FC236}">
                  <a16:creationId xmlns:a16="http://schemas.microsoft.com/office/drawing/2014/main" id="{DF90E3F0-EB93-4B87-BEA4-E938DBAACE67}"/>
                </a:ext>
              </a:extLst>
            </p:cNvPr>
            <p:cNvSpPr>
              <a:spLocks/>
            </p:cNvSpPr>
            <p:nvPr/>
          </p:nvSpPr>
          <p:spPr bwMode="auto">
            <a:xfrm>
              <a:off x="9899919" y="3138595"/>
              <a:ext cx="345975" cy="1081170"/>
            </a:xfrm>
            <a:custGeom>
              <a:avLst/>
              <a:gdLst>
                <a:gd name="T0" fmla="*/ 0 w 167"/>
                <a:gd name="T1" fmla="*/ 0 h 522"/>
                <a:gd name="T2" fmla="*/ 0 w 167"/>
                <a:gd name="T3" fmla="*/ 522 h 522"/>
                <a:gd name="T4" fmla="*/ 167 w 167"/>
                <a:gd name="T5" fmla="*/ 435 h 522"/>
                <a:gd name="T6" fmla="*/ 167 w 167"/>
                <a:gd name="T7" fmla="*/ 435 h 522"/>
                <a:gd name="T8" fmla="*/ 109 w 167"/>
                <a:gd name="T9" fmla="*/ 322 h 522"/>
                <a:gd name="T10" fmla="*/ 167 w 167"/>
                <a:gd name="T11" fmla="*/ 322 h 522"/>
                <a:gd name="T12" fmla="*/ 167 w 167"/>
                <a:gd name="T13" fmla="*/ 322 h 522"/>
                <a:gd name="T14" fmla="*/ 72 w 167"/>
                <a:gd name="T15" fmla="*/ 170 h 522"/>
                <a:gd name="T16" fmla="*/ 125 w 167"/>
                <a:gd name="T17" fmla="*/ 170 h 522"/>
                <a:gd name="T18" fmla="*/ 0 w 167"/>
                <a:gd name="T1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522">
                  <a:moveTo>
                    <a:pt x="0" y="0"/>
                  </a:moveTo>
                  <a:cubicBezTo>
                    <a:pt x="0" y="522"/>
                    <a:pt x="0" y="522"/>
                    <a:pt x="0" y="522"/>
                  </a:cubicBezTo>
                  <a:cubicBezTo>
                    <a:pt x="77" y="521"/>
                    <a:pt x="144" y="486"/>
                    <a:pt x="167" y="435"/>
                  </a:cubicBezTo>
                  <a:cubicBezTo>
                    <a:pt x="167" y="435"/>
                    <a:pt x="167" y="435"/>
                    <a:pt x="167" y="435"/>
                  </a:cubicBezTo>
                  <a:cubicBezTo>
                    <a:pt x="109" y="322"/>
                    <a:pt x="109" y="322"/>
                    <a:pt x="109" y="322"/>
                  </a:cubicBezTo>
                  <a:cubicBezTo>
                    <a:pt x="167" y="322"/>
                    <a:pt x="167" y="322"/>
                    <a:pt x="167" y="322"/>
                  </a:cubicBezTo>
                  <a:cubicBezTo>
                    <a:pt x="167" y="322"/>
                    <a:pt x="167" y="322"/>
                    <a:pt x="167" y="322"/>
                  </a:cubicBezTo>
                  <a:cubicBezTo>
                    <a:pt x="72" y="170"/>
                    <a:pt x="72" y="170"/>
                    <a:pt x="72" y="170"/>
                  </a:cubicBezTo>
                  <a:cubicBezTo>
                    <a:pt x="125" y="170"/>
                    <a:pt x="125" y="170"/>
                    <a:pt x="125" y="170"/>
                  </a:cubicBezTo>
                  <a:cubicBezTo>
                    <a:pt x="119" y="170"/>
                    <a:pt x="0"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4" name="Freeform 44">
              <a:extLst>
                <a:ext uri="{FF2B5EF4-FFF2-40B4-BE49-F238E27FC236}">
                  <a16:creationId xmlns:a16="http://schemas.microsoft.com/office/drawing/2014/main" id="{361CDC72-355E-413F-AD48-DC2E66124E6D}"/>
                </a:ext>
              </a:extLst>
            </p:cNvPr>
            <p:cNvSpPr>
              <a:spLocks/>
            </p:cNvSpPr>
            <p:nvPr/>
          </p:nvSpPr>
          <p:spPr bwMode="auto">
            <a:xfrm>
              <a:off x="9553944" y="3138595"/>
              <a:ext cx="345975" cy="1081170"/>
            </a:xfrm>
            <a:custGeom>
              <a:avLst/>
              <a:gdLst>
                <a:gd name="T0" fmla="*/ 167 w 167"/>
                <a:gd name="T1" fmla="*/ 0 h 522"/>
                <a:gd name="T2" fmla="*/ 167 w 167"/>
                <a:gd name="T3" fmla="*/ 522 h 522"/>
                <a:gd name="T4" fmla="*/ 0 w 167"/>
                <a:gd name="T5" fmla="*/ 435 h 522"/>
                <a:gd name="T6" fmla="*/ 0 w 167"/>
                <a:gd name="T7" fmla="*/ 435 h 522"/>
                <a:gd name="T8" fmla="*/ 58 w 167"/>
                <a:gd name="T9" fmla="*/ 322 h 522"/>
                <a:gd name="T10" fmla="*/ 0 w 167"/>
                <a:gd name="T11" fmla="*/ 322 h 522"/>
                <a:gd name="T12" fmla="*/ 0 w 167"/>
                <a:gd name="T13" fmla="*/ 322 h 522"/>
                <a:gd name="T14" fmla="*/ 95 w 167"/>
                <a:gd name="T15" fmla="*/ 170 h 522"/>
                <a:gd name="T16" fmla="*/ 42 w 167"/>
                <a:gd name="T17" fmla="*/ 170 h 522"/>
                <a:gd name="T18" fmla="*/ 167 w 167"/>
                <a:gd name="T1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522">
                  <a:moveTo>
                    <a:pt x="167" y="0"/>
                  </a:moveTo>
                  <a:cubicBezTo>
                    <a:pt x="167" y="522"/>
                    <a:pt x="167" y="522"/>
                    <a:pt x="167" y="522"/>
                  </a:cubicBezTo>
                  <a:cubicBezTo>
                    <a:pt x="90" y="521"/>
                    <a:pt x="24" y="486"/>
                    <a:pt x="0" y="435"/>
                  </a:cubicBezTo>
                  <a:cubicBezTo>
                    <a:pt x="0" y="435"/>
                    <a:pt x="0" y="435"/>
                    <a:pt x="0" y="435"/>
                  </a:cubicBezTo>
                  <a:cubicBezTo>
                    <a:pt x="58" y="322"/>
                    <a:pt x="58" y="322"/>
                    <a:pt x="58" y="322"/>
                  </a:cubicBezTo>
                  <a:cubicBezTo>
                    <a:pt x="0" y="322"/>
                    <a:pt x="0" y="322"/>
                    <a:pt x="0" y="322"/>
                  </a:cubicBezTo>
                  <a:cubicBezTo>
                    <a:pt x="0" y="322"/>
                    <a:pt x="0" y="322"/>
                    <a:pt x="0" y="322"/>
                  </a:cubicBezTo>
                  <a:cubicBezTo>
                    <a:pt x="95" y="170"/>
                    <a:pt x="95" y="170"/>
                    <a:pt x="95" y="170"/>
                  </a:cubicBezTo>
                  <a:cubicBezTo>
                    <a:pt x="42" y="170"/>
                    <a:pt x="42" y="170"/>
                    <a:pt x="42" y="170"/>
                  </a:cubicBezTo>
                  <a:cubicBezTo>
                    <a:pt x="48" y="170"/>
                    <a:pt x="167" y="0"/>
                    <a:pt x="16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5" name="Freeform 45">
              <a:extLst>
                <a:ext uri="{FF2B5EF4-FFF2-40B4-BE49-F238E27FC236}">
                  <a16:creationId xmlns:a16="http://schemas.microsoft.com/office/drawing/2014/main" id="{289EBCC1-4104-4A0E-9F47-7FA53DE640D2}"/>
                </a:ext>
              </a:extLst>
            </p:cNvPr>
            <p:cNvSpPr>
              <a:spLocks/>
            </p:cNvSpPr>
            <p:nvPr/>
          </p:nvSpPr>
          <p:spPr bwMode="auto">
            <a:xfrm>
              <a:off x="9752159" y="1572701"/>
              <a:ext cx="1214515" cy="1210911"/>
            </a:xfrm>
            <a:custGeom>
              <a:avLst/>
              <a:gdLst>
                <a:gd name="T0" fmla="*/ 549 w 585"/>
                <a:gd name="T1" fmla="*/ 343 h 585"/>
                <a:gd name="T2" fmla="*/ 570 w 585"/>
                <a:gd name="T3" fmla="*/ 386 h 585"/>
                <a:gd name="T4" fmla="*/ 527 w 585"/>
                <a:gd name="T5" fmla="*/ 408 h 585"/>
                <a:gd name="T6" fmla="*/ 536 w 585"/>
                <a:gd name="T7" fmla="*/ 455 h 585"/>
                <a:gd name="T8" fmla="*/ 490 w 585"/>
                <a:gd name="T9" fmla="*/ 465 h 585"/>
                <a:gd name="T10" fmla="*/ 486 w 585"/>
                <a:gd name="T11" fmla="*/ 512 h 585"/>
                <a:gd name="T12" fmla="*/ 438 w 585"/>
                <a:gd name="T13" fmla="*/ 510 h 585"/>
                <a:gd name="T14" fmla="*/ 423 w 585"/>
                <a:gd name="T15" fmla="*/ 555 h 585"/>
                <a:gd name="T16" fmla="*/ 377 w 585"/>
                <a:gd name="T17" fmla="*/ 540 h 585"/>
                <a:gd name="T18" fmla="*/ 350 w 585"/>
                <a:gd name="T19" fmla="*/ 580 h 585"/>
                <a:gd name="T20" fmla="*/ 310 w 585"/>
                <a:gd name="T21" fmla="*/ 554 h 585"/>
                <a:gd name="T22" fmla="*/ 274 w 585"/>
                <a:gd name="T23" fmla="*/ 585 h 585"/>
                <a:gd name="T24" fmla="*/ 242 w 585"/>
                <a:gd name="T25" fmla="*/ 550 h 585"/>
                <a:gd name="T26" fmla="*/ 199 w 585"/>
                <a:gd name="T27" fmla="*/ 571 h 585"/>
                <a:gd name="T28" fmla="*/ 177 w 585"/>
                <a:gd name="T29" fmla="*/ 528 h 585"/>
                <a:gd name="T30" fmla="*/ 130 w 585"/>
                <a:gd name="T31" fmla="*/ 537 h 585"/>
                <a:gd name="T32" fmla="*/ 120 w 585"/>
                <a:gd name="T33" fmla="*/ 490 h 585"/>
                <a:gd name="T34" fmla="*/ 73 w 585"/>
                <a:gd name="T35" fmla="*/ 487 h 585"/>
                <a:gd name="T36" fmla="*/ 75 w 585"/>
                <a:gd name="T37" fmla="*/ 439 h 585"/>
                <a:gd name="T38" fmla="*/ 30 w 585"/>
                <a:gd name="T39" fmla="*/ 423 h 585"/>
                <a:gd name="T40" fmla="*/ 44 w 585"/>
                <a:gd name="T41" fmla="*/ 378 h 585"/>
                <a:gd name="T42" fmla="*/ 5 w 585"/>
                <a:gd name="T43" fmla="*/ 351 h 585"/>
                <a:gd name="T44" fmla="*/ 31 w 585"/>
                <a:gd name="T45" fmla="*/ 311 h 585"/>
                <a:gd name="T46" fmla="*/ 0 w 585"/>
                <a:gd name="T47" fmla="*/ 275 h 585"/>
                <a:gd name="T48" fmla="*/ 35 w 585"/>
                <a:gd name="T49" fmla="*/ 243 h 585"/>
                <a:gd name="T50" fmla="*/ 14 w 585"/>
                <a:gd name="T51" fmla="*/ 200 h 585"/>
                <a:gd name="T52" fmla="*/ 57 w 585"/>
                <a:gd name="T53" fmla="*/ 178 h 585"/>
                <a:gd name="T54" fmla="*/ 48 w 585"/>
                <a:gd name="T55" fmla="*/ 131 h 585"/>
                <a:gd name="T56" fmla="*/ 95 w 585"/>
                <a:gd name="T57" fmla="*/ 121 h 585"/>
                <a:gd name="T58" fmla="*/ 98 w 585"/>
                <a:gd name="T59" fmla="*/ 73 h 585"/>
                <a:gd name="T60" fmla="*/ 146 w 585"/>
                <a:gd name="T61" fmla="*/ 76 h 585"/>
                <a:gd name="T62" fmla="*/ 161 w 585"/>
                <a:gd name="T63" fmla="*/ 31 h 585"/>
                <a:gd name="T64" fmla="*/ 207 w 585"/>
                <a:gd name="T65" fmla="*/ 45 h 585"/>
                <a:gd name="T66" fmla="*/ 234 w 585"/>
                <a:gd name="T67" fmla="*/ 6 h 585"/>
                <a:gd name="T68" fmla="*/ 274 w 585"/>
                <a:gd name="T69" fmla="*/ 32 h 585"/>
                <a:gd name="T70" fmla="*/ 310 w 585"/>
                <a:gd name="T71" fmla="*/ 0 h 585"/>
                <a:gd name="T72" fmla="*/ 342 w 585"/>
                <a:gd name="T73" fmla="*/ 36 h 585"/>
                <a:gd name="T74" fmla="*/ 385 w 585"/>
                <a:gd name="T75" fmla="*/ 15 h 585"/>
                <a:gd name="T76" fmla="*/ 407 w 585"/>
                <a:gd name="T77" fmla="*/ 58 h 585"/>
                <a:gd name="T78" fmla="*/ 454 w 585"/>
                <a:gd name="T79" fmla="*/ 49 h 585"/>
                <a:gd name="T80" fmla="*/ 464 w 585"/>
                <a:gd name="T81" fmla="*/ 95 h 585"/>
                <a:gd name="T82" fmla="*/ 512 w 585"/>
                <a:gd name="T83" fmla="*/ 99 h 585"/>
                <a:gd name="T84" fmla="*/ 509 w 585"/>
                <a:gd name="T85" fmla="*/ 147 h 585"/>
                <a:gd name="T86" fmla="*/ 554 w 585"/>
                <a:gd name="T87" fmla="*/ 162 h 585"/>
                <a:gd name="T88" fmla="*/ 540 w 585"/>
                <a:gd name="T89" fmla="*/ 208 h 585"/>
                <a:gd name="T90" fmla="*/ 579 w 585"/>
                <a:gd name="T91" fmla="*/ 234 h 585"/>
                <a:gd name="T92" fmla="*/ 553 w 585"/>
                <a:gd name="T93" fmla="*/ 275 h 585"/>
                <a:gd name="T94" fmla="*/ 585 w 585"/>
                <a:gd name="T95" fmla="*/ 31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5" h="585">
                  <a:moveTo>
                    <a:pt x="553" y="311"/>
                  </a:moveTo>
                  <a:cubicBezTo>
                    <a:pt x="553" y="322"/>
                    <a:pt x="551" y="332"/>
                    <a:pt x="549" y="343"/>
                  </a:cubicBezTo>
                  <a:cubicBezTo>
                    <a:pt x="579" y="351"/>
                    <a:pt x="579" y="351"/>
                    <a:pt x="579" y="351"/>
                  </a:cubicBezTo>
                  <a:cubicBezTo>
                    <a:pt x="570" y="386"/>
                    <a:pt x="570" y="386"/>
                    <a:pt x="570" y="386"/>
                  </a:cubicBezTo>
                  <a:cubicBezTo>
                    <a:pt x="540" y="378"/>
                    <a:pt x="540" y="378"/>
                    <a:pt x="540" y="378"/>
                  </a:cubicBezTo>
                  <a:cubicBezTo>
                    <a:pt x="536" y="388"/>
                    <a:pt x="532" y="398"/>
                    <a:pt x="527" y="408"/>
                  </a:cubicBezTo>
                  <a:cubicBezTo>
                    <a:pt x="554" y="423"/>
                    <a:pt x="554" y="423"/>
                    <a:pt x="554" y="423"/>
                  </a:cubicBezTo>
                  <a:cubicBezTo>
                    <a:pt x="536" y="455"/>
                    <a:pt x="536" y="455"/>
                    <a:pt x="536" y="455"/>
                  </a:cubicBezTo>
                  <a:cubicBezTo>
                    <a:pt x="509" y="439"/>
                    <a:pt x="509" y="439"/>
                    <a:pt x="509" y="439"/>
                  </a:cubicBezTo>
                  <a:cubicBezTo>
                    <a:pt x="503" y="448"/>
                    <a:pt x="497" y="457"/>
                    <a:pt x="490" y="465"/>
                  </a:cubicBezTo>
                  <a:cubicBezTo>
                    <a:pt x="512" y="487"/>
                    <a:pt x="512" y="487"/>
                    <a:pt x="512" y="487"/>
                  </a:cubicBezTo>
                  <a:cubicBezTo>
                    <a:pt x="486" y="512"/>
                    <a:pt x="486" y="512"/>
                    <a:pt x="486" y="512"/>
                  </a:cubicBezTo>
                  <a:cubicBezTo>
                    <a:pt x="464" y="490"/>
                    <a:pt x="464" y="490"/>
                    <a:pt x="464" y="490"/>
                  </a:cubicBezTo>
                  <a:cubicBezTo>
                    <a:pt x="456" y="497"/>
                    <a:pt x="447" y="504"/>
                    <a:pt x="438" y="510"/>
                  </a:cubicBezTo>
                  <a:cubicBezTo>
                    <a:pt x="454" y="537"/>
                    <a:pt x="454" y="537"/>
                    <a:pt x="454" y="537"/>
                  </a:cubicBezTo>
                  <a:cubicBezTo>
                    <a:pt x="423" y="555"/>
                    <a:pt x="423" y="555"/>
                    <a:pt x="423" y="555"/>
                  </a:cubicBezTo>
                  <a:cubicBezTo>
                    <a:pt x="407" y="528"/>
                    <a:pt x="407" y="528"/>
                    <a:pt x="407" y="528"/>
                  </a:cubicBezTo>
                  <a:cubicBezTo>
                    <a:pt x="397" y="533"/>
                    <a:pt x="387" y="537"/>
                    <a:pt x="377" y="540"/>
                  </a:cubicBezTo>
                  <a:cubicBezTo>
                    <a:pt x="385" y="571"/>
                    <a:pt x="385" y="571"/>
                    <a:pt x="385" y="571"/>
                  </a:cubicBezTo>
                  <a:cubicBezTo>
                    <a:pt x="350" y="580"/>
                    <a:pt x="350" y="580"/>
                    <a:pt x="350" y="580"/>
                  </a:cubicBezTo>
                  <a:cubicBezTo>
                    <a:pt x="342" y="550"/>
                    <a:pt x="342" y="550"/>
                    <a:pt x="342" y="550"/>
                  </a:cubicBezTo>
                  <a:cubicBezTo>
                    <a:pt x="332" y="552"/>
                    <a:pt x="321" y="553"/>
                    <a:pt x="310" y="554"/>
                  </a:cubicBezTo>
                  <a:cubicBezTo>
                    <a:pt x="310" y="585"/>
                    <a:pt x="310" y="585"/>
                    <a:pt x="310" y="585"/>
                  </a:cubicBezTo>
                  <a:cubicBezTo>
                    <a:pt x="274" y="585"/>
                    <a:pt x="274" y="585"/>
                    <a:pt x="274" y="585"/>
                  </a:cubicBezTo>
                  <a:cubicBezTo>
                    <a:pt x="274" y="554"/>
                    <a:pt x="274" y="554"/>
                    <a:pt x="274" y="554"/>
                  </a:cubicBezTo>
                  <a:cubicBezTo>
                    <a:pt x="263" y="553"/>
                    <a:pt x="252" y="552"/>
                    <a:pt x="242" y="550"/>
                  </a:cubicBezTo>
                  <a:cubicBezTo>
                    <a:pt x="234" y="580"/>
                    <a:pt x="234" y="580"/>
                    <a:pt x="234" y="580"/>
                  </a:cubicBezTo>
                  <a:cubicBezTo>
                    <a:pt x="199" y="571"/>
                    <a:pt x="199" y="571"/>
                    <a:pt x="199" y="571"/>
                  </a:cubicBezTo>
                  <a:cubicBezTo>
                    <a:pt x="207" y="540"/>
                    <a:pt x="207" y="540"/>
                    <a:pt x="207" y="540"/>
                  </a:cubicBezTo>
                  <a:cubicBezTo>
                    <a:pt x="197" y="537"/>
                    <a:pt x="187" y="533"/>
                    <a:pt x="177" y="528"/>
                  </a:cubicBezTo>
                  <a:cubicBezTo>
                    <a:pt x="161" y="555"/>
                    <a:pt x="161" y="555"/>
                    <a:pt x="161" y="555"/>
                  </a:cubicBezTo>
                  <a:cubicBezTo>
                    <a:pt x="130" y="537"/>
                    <a:pt x="130" y="537"/>
                    <a:pt x="130" y="537"/>
                  </a:cubicBezTo>
                  <a:cubicBezTo>
                    <a:pt x="146" y="510"/>
                    <a:pt x="146" y="510"/>
                    <a:pt x="146" y="510"/>
                  </a:cubicBezTo>
                  <a:cubicBezTo>
                    <a:pt x="137" y="504"/>
                    <a:pt x="128" y="497"/>
                    <a:pt x="120" y="490"/>
                  </a:cubicBezTo>
                  <a:cubicBezTo>
                    <a:pt x="98" y="512"/>
                    <a:pt x="98" y="512"/>
                    <a:pt x="98" y="512"/>
                  </a:cubicBezTo>
                  <a:cubicBezTo>
                    <a:pt x="73" y="487"/>
                    <a:pt x="73" y="487"/>
                    <a:pt x="73" y="487"/>
                  </a:cubicBezTo>
                  <a:cubicBezTo>
                    <a:pt x="95" y="465"/>
                    <a:pt x="95" y="465"/>
                    <a:pt x="95" y="465"/>
                  </a:cubicBezTo>
                  <a:cubicBezTo>
                    <a:pt x="88" y="457"/>
                    <a:pt x="81" y="448"/>
                    <a:pt x="75" y="439"/>
                  </a:cubicBezTo>
                  <a:cubicBezTo>
                    <a:pt x="48" y="455"/>
                    <a:pt x="48" y="455"/>
                    <a:pt x="48" y="455"/>
                  </a:cubicBezTo>
                  <a:cubicBezTo>
                    <a:pt x="30" y="423"/>
                    <a:pt x="30" y="423"/>
                    <a:pt x="30" y="423"/>
                  </a:cubicBezTo>
                  <a:cubicBezTo>
                    <a:pt x="57" y="408"/>
                    <a:pt x="57" y="408"/>
                    <a:pt x="57" y="408"/>
                  </a:cubicBezTo>
                  <a:cubicBezTo>
                    <a:pt x="52" y="398"/>
                    <a:pt x="48" y="388"/>
                    <a:pt x="44" y="378"/>
                  </a:cubicBezTo>
                  <a:cubicBezTo>
                    <a:pt x="14" y="386"/>
                    <a:pt x="14" y="386"/>
                    <a:pt x="14" y="386"/>
                  </a:cubicBezTo>
                  <a:cubicBezTo>
                    <a:pt x="5" y="351"/>
                    <a:pt x="5" y="351"/>
                    <a:pt x="5" y="351"/>
                  </a:cubicBezTo>
                  <a:cubicBezTo>
                    <a:pt x="35" y="343"/>
                    <a:pt x="35" y="343"/>
                    <a:pt x="35" y="343"/>
                  </a:cubicBezTo>
                  <a:cubicBezTo>
                    <a:pt x="33" y="332"/>
                    <a:pt x="32" y="322"/>
                    <a:pt x="31" y="311"/>
                  </a:cubicBezTo>
                  <a:cubicBezTo>
                    <a:pt x="0" y="311"/>
                    <a:pt x="0" y="311"/>
                    <a:pt x="0" y="311"/>
                  </a:cubicBezTo>
                  <a:cubicBezTo>
                    <a:pt x="0" y="275"/>
                    <a:pt x="0" y="275"/>
                    <a:pt x="0" y="275"/>
                  </a:cubicBezTo>
                  <a:cubicBezTo>
                    <a:pt x="31" y="275"/>
                    <a:pt x="31" y="275"/>
                    <a:pt x="31" y="275"/>
                  </a:cubicBezTo>
                  <a:cubicBezTo>
                    <a:pt x="32" y="264"/>
                    <a:pt x="33" y="253"/>
                    <a:pt x="35" y="243"/>
                  </a:cubicBezTo>
                  <a:cubicBezTo>
                    <a:pt x="5" y="234"/>
                    <a:pt x="5" y="234"/>
                    <a:pt x="5" y="234"/>
                  </a:cubicBezTo>
                  <a:cubicBezTo>
                    <a:pt x="14" y="200"/>
                    <a:pt x="14" y="200"/>
                    <a:pt x="14" y="200"/>
                  </a:cubicBezTo>
                  <a:cubicBezTo>
                    <a:pt x="44" y="208"/>
                    <a:pt x="44" y="208"/>
                    <a:pt x="44" y="208"/>
                  </a:cubicBezTo>
                  <a:cubicBezTo>
                    <a:pt x="48" y="197"/>
                    <a:pt x="52" y="187"/>
                    <a:pt x="57" y="178"/>
                  </a:cubicBezTo>
                  <a:cubicBezTo>
                    <a:pt x="30" y="162"/>
                    <a:pt x="30" y="162"/>
                    <a:pt x="30" y="162"/>
                  </a:cubicBezTo>
                  <a:cubicBezTo>
                    <a:pt x="48" y="131"/>
                    <a:pt x="48" y="131"/>
                    <a:pt x="48" y="131"/>
                  </a:cubicBezTo>
                  <a:cubicBezTo>
                    <a:pt x="75" y="147"/>
                    <a:pt x="75" y="147"/>
                    <a:pt x="75" y="147"/>
                  </a:cubicBezTo>
                  <a:cubicBezTo>
                    <a:pt x="81" y="138"/>
                    <a:pt x="88" y="129"/>
                    <a:pt x="95" y="121"/>
                  </a:cubicBezTo>
                  <a:cubicBezTo>
                    <a:pt x="73" y="99"/>
                    <a:pt x="73" y="99"/>
                    <a:pt x="73" y="99"/>
                  </a:cubicBezTo>
                  <a:cubicBezTo>
                    <a:pt x="98" y="73"/>
                    <a:pt x="98" y="73"/>
                    <a:pt x="98" y="73"/>
                  </a:cubicBezTo>
                  <a:cubicBezTo>
                    <a:pt x="120" y="95"/>
                    <a:pt x="120" y="95"/>
                    <a:pt x="120" y="95"/>
                  </a:cubicBezTo>
                  <a:cubicBezTo>
                    <a:pt x="128" y="88"/>
                    <a:pt x="137" y="82"/>
                    <a:pt x="146" y="76"/>
                  </a:cubicBezTo>
                  <a:cubicBezTo>
                    <a:pt x="130" y="49"/>
                    <a:pt x="130" y="49"/>
                    <a:pt x="130" y="49"/>
                  </a:cubicBezTo>
                  <a:cubicBezTo>
                    <a:pt x="161" y="31"/>
                    <a:pt x="161" y="31"/>
                    <a:pt x="161" y="31"/>
                  </a:cubicBezTo>
                  <a:cubicBezTo>
                    <a:pt x="177" y="58"/>
                    <a:pt x="177" y="58"/>
                    <a:pt x="177" y="58"/>
                  </a:cubicBezTo>
                  <a:cubicBezTo>
                    <a:pt x="187" y="53"/>
                    <a:pt x="197" y="49"/>
                    <a:pt x="207" y="45"/>
                  </a:cubicBezTo>
                  <a:cubicBezTo>
                    <a:pt x="199" y="15"/>
                    <a:pt x="199" y="15"/>
                    <a:pt x="199" y="15"/>
                  </a:cubicBezTo>
                  <a:cubicBezTo>
                    <a:pt x="234" y="6"/>
                    <a:pt x="234" y="6"/>
                    <a:pt x="234" y="6"/>
                  </a:cubicBezTo>
                  <a:cubicBezTo>
                    <a:pt x="242" y="36"/>
                    <a:pt x="242" y="36"/>
                    <a:pt x="242" y="36"/>
                  </a:cubicBezTo>
                  <a:cubicBezTo>
                    <a:pt x="252" y="34"/>
                    <a:pt x="263" y="32"/>
                    <a:pt x="274" y="32"/>
                  </a:cubicBezTo>
                  <a:cubicBezTo>
                    <a:pt x="274" y="0"/>
                    <a:pt x="274" y="0"/>
                    <a:pt x="274" y="0"/>
                  </a:cubicBezTo>
                  <a:cubicBezTo>
                    <a:pt x="310" y="0"/>
                    <a:pt x="310" y="0"/>
                    <a:pt x="310" y="0"/>
                  </a:cubicBezTo>
                  <a:cubicBezTo>
                    <a:pt x="310" y="32"/>
                    <a:pt x="310" y="32"/>
                    <a:pt x="310" y="32"/>
                  </a:cubicBezTo>
                  <a:cubicBezTo>
                    <a:pt x="321" y="32"/>
                    <a:pt x="332" y="34"/>
                    <a:pt x="342" y="36"/>
                  </a:cubicBezTo>
                  <a:cubicBezTo>
                    <a:pt x="350" y="6"/>
                    <a:pt x="350" y="6"/>
                    <a:pt x="350" y="6"/>
                  </a:cubicBezTo>
                  <a:cubicBezTo>
                    <a:pt x="385" y="15"/>
                    <a:pt x="385" y="15"/>
                    <a:pt x="385" y="15"/>
                  </a:cubicBezTo>
                  <a:cubicBezTo>
                    <a:pt x="377" y="45"/>
                    <a:pt x="377" y="45"/>
                    <a:pt x="377" y="45"/>
                  </a:cubicBezTo>
                  <a:cubicBezTo>
                    <a:pt x="387" y="49"/>
                    <a:pt x="397" y="53"/>
                    <a:pt x="407" y="58"/>
                  </a:cubicBezTo>
                  <a:cubicBezTo>
                    <a:pt x="423" y="31"/>
                    <a:pt x="423" y="31"/>
                    <a:pt x="423" y="31"/>
                  </a:cubicBezTo>
                  <a:cubicBezTo>
                    <a:pt x="454" y="49"/>
                    <a:pt x="454" y="49"/>
                    <a:pt x="454" y="49"/>
                  </a:cubicBezTo>
                  <a:cubicBezTo>
                    <a:pt x="438" y="75"/>
                    <a:pt x="438" y="75"/>
                    <a:pt x="438" y="75"/>
                  </a:cubicBezTo>
                  <a:cubicBezTo>
                    <a:pt x="447" y="82"/>
                    <a:pt x="456" y="88"/>
                    <a:pt x="464" y="95"/>
                  </a:cubicBezTo>
                  <a:cubicBezTo>
                    <a:pt x="486" y="73"/>
                    <a:pt x="486" y="73"/>
                    <a:pt x="486" y="73"/>
                  </a:cubicBezTo>
                  <a:cubicBezTo>
                    <a:pt x="512" y="99"/>
                    <a:pt x="512" y="99"/>
                    <a:pt x="512" y="99"/>
                  </a:cubicBezTo>
                  <a:cubicBezTo>
                    <a:pt x="490" y="121"/>
                    <a:pt x="490" y="121"/>
                    <a:pt x="490" y="121"/>
                  </a:cubicBezTo>
                  <a:cubicBezTo>
                    <a:pt x="497" y="129"/>
                    <a:pt x="503" y="138"/>
                    <a:pt x="509" y="147"/>
                  </a:cubicBezTo>
                  <a:cubicBezTo>
                    <a:pt x="536" y="131"/>
                    <a:pt x="536" y="131"/>
                    <a:pt x="536" y="131"/>
                  </a:cubicBezTo>
                  <a:cubicBezTo>
                    <a:pt x="554" y="162"/>
                    <a:pt x="554" y="162"/>
                    <a:pt x="554" y="162"/>
                  </a:cubicBezTo>
                  <a:cubicBezTo>
                    <a:pt x="527" y="178"/>
                    <a:pt x="527" y="178"/>
                    <a:pt x="527" y="178"/>
                  </a:cubicBezTo>
                  <a:cubicBezTo>
                    <a:pt x="532" y="187"/>
                    <a:pt x="536" y="197"/>
                    <a:pt x="540" y="208"/>
                  </a:cubicBezTo>
                  <a:cubicBezTo>
                    <a:pt x="570" y="200"/>
                    <a:pt x="570" y="200"/>
                    <a:pt x="570" y="200"/>
                  </a:cubicBezTo>
                  <a:cubicBezTo>
                    <a:pt x="579" y="234"/>
                    <a:pt x="579" y="234"/>
                    <a:pt x="579" y="234"/>
                  </a:cubicBezTo>
                  <a:cubicBezTo>
                    <a:pt x="549" y="243"/>
                    <a:pt x="549" y="243"/>
                    <a:pt x="549" y="243"/>
                  </a:cubicBezTo>
                  <a:cubicBezTo>
                    <a:pt x="551" y="253"/>
                    <a:pt x="553" y="264"/>
                    <a:pt x="553" y="275"/>
                  </a:cubicBezTo>
                  <a:cubicBezTo>
                    <a:pt x="585" y="275"/>
                    <a:pt x="585" y="275"/>
                    <a:pt x="585" y="275"/>
                  </a:cubicBezTo>
                  <a:cubicBezTo>
                    <a:pt x="585" y="311"/>
                    <a:pt x="585" y="311"/>
                    <a:pt x="585" y="311"/>
                  </a:cubicBezTo>
                  <a:lnTo>
                    <a:pt x="553" y="311"/>
                  </a:lnTo>
                  <a:close/>
                </a:path>
              </a:pathLst>
            </a:custGeom>
            <a:solidFill>
              <a:srgbClr val="FFD3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6" name="Freeform 46">
              <a:extLst>
                <a:ext uri="{FF2B5EF4-FFF2-40B4-BE49-F238E27FC236}">
                  <a16:creationId xmlns:a16="http://schemas.microsoft.com/office/drawing/2014/main" id="{2D7E40EC-EF93-4012-8E71-CB47468992C8}"/>
                </a:ext>
              </a:extLst>
            </p:cNvPr>
            <p:cNvSpPr>
              <a:spLocks/>
            </p:cNvSpPr>
            <p:nvPr/>
          </p:nvSpPr>
          <p:spPr bwMode="auto">
            <a:xfrm>
              <a:off x="10357614" y="1572701"/>
              <a:ext cx="609059" cy="1210911"/>
            </a:xfrm>
            <a:custGeom>
              <a:avLst/>
              <a:gdLst>
                <a:gd name="T0" fmla="*/ 0 w 293"/>
                <a:gd name="T1" fmla="*/ 0 h 585"/>
                <a:gd name="T2" fmla="*/ 0 w 293"/>
                <a:gd name="T3" fmla="*/ 585 h 585"/>
                <a:gd name="T4" fmla="*/ 18 w 293"/>
                <a:gd name="T5" fmla="*/ 585 h 585"/>
                <a:gd name="T6" fmla="*/ 18 w 293"/>
                <a:gd name="T7" fmla="*/ 554 h 585"/>
                <a:gd name="T8" fmla="*/ 50 w 293"/>
                <a:gd name="T9" fmla="*/ 550 h 585"/>
                <a:gd name="T10" fmla="*/ 58 w 293"/>
                <a:gd name="T11" fmla="*/ 580 h 585"/>
                <a:gd name="T12" fmla="*/ 93 w 293"/>
                <a:gd name="T13" fmla="*/ 571 h 585"/>
                <a:gd name="T14" fmla="*/ 85 w 293"/>
                <a:gd name="T15" fmla="*/ 540 h 585"/>
                <a:gd name="T16" fmla="*/ 115 w 293"/>
                <a:gd name="T17" fmla="*/ 528 h 585"/>
                <a:gd name="T18" fmla="*/ 131 w 293"/>
                <a:gd name="T19" fmla="*/ 555 h 585"/>
                <a:gd name="T20" fmla="*/ 162 w 293"/>
                <a:gd name="T21" fmla="*/ 537 h 585"/>
                <a:gd name="T22" fmla="*/ 146 w 293"/>
                <a:gd name="T23" fmla="*/ 510 h 585"/>
                <a:gd name="T24" fmla="*/ 172 w 293"/>
                <a:gd name="T25" fmla="*/ 490 h 585"/>
                <a:gd name="T26" fmla="*/ 194 w 293"/>
                <a:gd name="T27" fmla="*/ 512 h 585"/>
                <a:gd name="T28" fmla="*/ 220 w 293"/>
                <a:gd name="T29" fmla="*/ 487 h 585"/>
                <a:gd name="T30" fmla="*/ 198 w 293"/>
                <a:gd name="T31" fmla="*/ 465 h 585"/>
                <a:gd name="T32" fmla="*/ 217 w 293"/>
                <a:gd name="T33" fmla="*/ 439 h 585"/>
                <a:gd name="T34" fmla="*/ 244 w 293"/>
                <a:gd name="T35" fmla="*/ 455 h 585"/>
                <a:gd name="T36" fmla="*/ 262 w 293"/>
                <a:gd name="T37" fmla="*/ 423 h 585"/>
                <a:gd name="T38" fmla="*/ 235 w 293"/>
                <a:gd name="T39" fmla="*/ 408 h 585"/>
                <a:gd name="T40" fmla="*/ 248 w 293"/>
                <a:gd name="T41" fmla="*/ 378 h 585"/>
                <a:gd name="T42" fmla="*/ 278 w 293"/>
                <a:gd name="T43" fmla="*/ 386 h 585"/>
                <a:gd name="T44" fmla="*/ 287 w 293"/>
                <a:gd name="T45" fmla="*/ 351 h 585"/>
                <a:gd name="T46" fmla="*/ 257 w 293"/>
                <a:gd name="T47" fmla="*/ 343 h 585"/>
                <a:gd name="T48" fmla="*/ 261 w 293"/>
                <a:gd name="T49" fmla="*/ 311 h 585"/>
                <a:gd name="T50" fmla="*/ 293 w 293"/>
                <a:gd name="T51" fmla="*/ 311 h 585"/>
                <a:gd name="T52" fmla="*/ 293 w 293"/>
                <a:gd name="T53" fmla="*/ 275 h 585"/>
                <a:gd name="T54" fmla="*/ 261 w 293"/>
                <a:gd name="T55" fmla="*/ 275 h 585"/>
                <a:gd name="T56" fmla="*/ 257 w 293"/>
                <a:gd name="T57" fmla="*/ 243 h 585"/>
                <a:gd name="T58" fmla="*/ 287 w 293"/>
                <a:gd name="T59" fmla="*/ 234 h 585"/>
                <a:gd name="T60" fmla="*/ 278 w 293"/>
                <a:gd name="T61" fmla="*/ 200 h 585"/>
                <a:gd name="T62" fmla="*/ 248 w 293"/>
                <a:gd name="T63" fmla="*/ 208 h 585"/>
                <a:gd name="T64" fmla="*/ 235 w 293"/>
                <a:gd name="T65" fmla="*/ 178 h 585"/>
                <a:gd name="T66" fmla="*/ 262 w 293"/>
                <a:gd name="T67" fmla="*/ 162 h 585"/>
                <a:gd name="T68" fmla="*/ 244 w 293"/>
                <a:gd name="T69" fmla="*/ 131 h 585"/>
                <a:gd name="T70" fmla="*/ 217 w 293"/>
                <a:gd name="T71" fmla="*/ 147 h 585"/>
                <a:gd name="T72" fmla="*/ 197 w 293"/>
                <a:gd name="T73" fmla="*/ 121 h 585"/>
                <a:gd name="T74" fmla="*/ 220 w 293"/>
                <a:gd name="T75" fmla="*/ 99 h 585"/>
                <a:gd name="T76" fmla="*/ 194 w 293"/>
                <a:gd name="T77" fmla="*/ 73 h 585"/>
                <a:gd name="T78" fmla="*/ 172 w 293"/>
                <a:gd name="T79" fmla="*/ 95 h 585"/>
                <a:gd name="T80" fmla="*/ 146 w 293"/>
                <a:gd name="T81" fmla="*/ 76 h 585"/>
                <a:gd name="T82" fmla="*/ 162 w 293"/>
                <a:gd name="T83" fmla="*/ 49 h 585"/>
                <a:gd name="T84" fmla="*/ 131 w 293"/>
                <a:gd name="T85" fmla="*/ 31 h 585"/>
                <a:gd name="T86" fmla="*/ 115 w 293"/>
                <a:gd name="T87" fmla="*/ 58 h 585"/>
                <a:gd name="T88" fmla="*/ 85 w 293"/>
                <a:gd name="T89" fmla="*/ 45 h 585"/>
                <a:gd name="T90" fmla="*/ 93 w 293"/>
                <a:gd name="T91" fmla="*/ 15 h 585"/>
                <a:gd name="T92" fmla="*/ 58 w 293"/>
                <a:gd name="T93" fmla="*/ 6 h 585"/>
                <a:gd name="T94" fmla="*/ 50 w 293"/>
                <a:gd name="T95" fmla="*/ 36 h 585"/>
                <a:gd name="T96" fmla="*/ 18 w 293"/>
                <a:gd name="T97" fmla="*/ 32 h 585"/>
                <a:gd name="T98" fmla="*/ 18 w 293"/>
                <a:gd name="T99" fmla="*/ 0 h 585"/>
                <a:gd name="T100" fmla="*/ 0 w 293"/>
                <a:gd name="T10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585">
                  <a:moveTo>
                    <a:pt x="0" y="0"/>
                  </a:moveTo>
                  <a:cubicBezTo>
                    <a:pt x="0" y="585"/>
                    <a:pt x="0" y="585"/>
                    <a:pt x="0" y="585"/>
                  </a:cubicBezTo>
                  <a:cubicBezTo>
                    <a:pt x="18" y="585"/>
                    <a:pt x="18" y="585"/>
                    <a:pt x="18" y="585"/>
                  </a:cubicBezTo>
                  <a:cubicBezTo>
                    <a:pt x="18" y="554"/>
                    <a:pt x="18" y="554"/>
                    <a:pt x="18" y="554"/>
                  </a:cubicBezTo>
                  <a:cubicBezTo>
                    <a:pt x="29" y="553"/>
                    <a:pt x="40" y="552"/>
                    <a:pt x="50" y="550"/>
                  </a:cubicBezTo>
                  <a:cubicBezTo>
                    <a:pt x="58" y="580"/>
                    <a:pt x="58" y="580"/>
                    <a:pt x="58" y="580"/>
                  </a:cubicBezTo>
                  <a:cubicBezTo>
                    <a:pt x="93" y="571"/>
                    <a:pt x="93" y="571"/>
                    <a:pt x="93" y="571"/>
                  </a:cubicBezTo>
                  <a:cubicBezTo>
                    <a:pt x="85" y="540"/>
                    <a:pt x="85" y="540"/>
                    <a:pt x="85" y="540"/>
                  </a:cubicBezTo>
                  <a:cubicBezTo>
                    <a:pt x="95" y="537"/>
                    <a:pt x="105" y="533"/>
                    <a:pt x="115" y="528"/>
                  </a:cubicBezTo>
                  <a:cubicBezTo>
                    <a:pt x="131" y="555"/>
                    <a:pt x="131" y="555"/>
                    <a:pt x="131" y="555"/>
                  </a:cubicBezTo>
                  <a:cubicBezTo>
                    <a:pt x="162" y="537"/>
                    <a:pt x="162" y="537"/>
                    <a:pt x="162" y="537"/>
                  </a:cubicBezTo>
                  <a:cubicBezTo>
                    <a:pt x="146" y="510"/>
                    <a:pt x="146" y="510"/>
                    <a:pt x="146" y="510"/>
                  </a:cubicBezTo>
                  <a:cubicBezTo>
                    <a:pt x="155" y="504"/>
                    <a:pt x="164" y="497"/>
                    <a:pt x="172" y="490"/>
                  </a:cubicBezTo>
                  <a:cubicBezTo>
                    <a:pt x="194" y="512"/>
                    <a:pt x="194" y="512"/>
                    <a:pt x="194" y="512"/>
                  </a:cubicBezTo>
                  <a:cubicBezTo>
                    <a:pt x="220" y="487"/>
                    <a:pt x="220" y="487"/>
                    <a:pt x="220" y="487"/>
                  </a:cubicBezTo>
                  <a:cubicBezTo>
                    <a:pt x="198" y="465"/>
                    <a:pt x="198" y="465"/>
                    <a:pt x="198" y="465"/>
                  </a:cubicBezTo>
                  <a:cubicBezTo>
                    <a:pt x="205" y="457"/>
                    <a:pt x="211" y="448"/>
                    <a:pt x="217" y="439"/>
                  </a:cubicBezTo>
                  <a:cubicBezTo>
                    <a:pt x="244" y="455"/>
                    <a:pt x="244" y="455"/>
                    <a:pt x="244" y="455"/>
                  </a:cubicBezTo>
                  <a:cubicBezTo>
                    <a:pt x="262" y="423"/>
                    <a:pt x="262" y="423"/>
                    <a:pt x="262" y="423"/>
                  </a:cubicBezTo>
                  <a:cubicBezTo>
                    <a:pt x="235" y="408"/>
                    <a:pt x="235" y="408"/>
                    <a:pt x="235" y="408"/>
                  </a:cubicBezTo>
                  <a:cubicBezTo>
                    <a:pt x="240" y="398"/>
                    <a:pt x="244" y="388"/>
                    <a:pt x="248" y="378"/>
                  </a:cubicBezTo>
                  <a:cubicBezTo>
                    <a:pt x="278" y="386"/>
                    <a:pt x="278" y="386"/>
                    <a:pt x="278" y="386"/>
                  </a:cubicBezTo>
                  <a:cubicBezTo>
                    <a:pt x="287" y="351"/>
                    <a:pt x="287" y="351"/>
                    <a:pt x="287" y="351"/>
                  </a:cubicBezTo>
                  <a:cubicBezTo>
                    <a:pt x="257" y="343"/>
                    <a:pt x="257" y="343"/>
                    <a:pt x="257" y="343"/>
                  </a:cubicBezTo>
                  <a:cubicBezTo>
                    <a:pt x="259" y="332"/>
                    <a:pt x="261" y="322"/>
                    <a:pt x="261" y="311"/>
                  </a:cubicBezTo>
                  <a:cubicBezTo>
                    <a:pt x="293" y="311"/>
                    <a:pt x="293" y="311"/>
                    <a:pt x="293" y="311"/>
                  </a:cubicBezTo>
                  <a:cubicBezTo>
                    <a:pt x="293" y="275"/>
                    <a:pt x="293" y="275"/>
                    <a:pt x="293" y="275"/>
                  </a:cubicBezTo>
                  <a:cubicBezTo>
                    <a:pt x="261" y="275"/>
                    <a:pt x="261" y="275"/>
                    <a:pt x="261" y="275"/>
                  </a:cubicBezTo>
                  <a:cubicBezTo>
                    <a:pt x="261" y="264"/>
                    <a:pt x="259" y="253"/>
                    <a:pt x="257" y="243"/>
                  </a:cubicBezTo>
                  <a:cubicBezTo>
                    <a:pt x="287" y="234"/>
                    <a:pt x="287" y="234"/>
                    <a:pt x="287" y="234"/>
                  </a:cubicBezTo>
                  <a:cubicBezTo>
                    <a:pt x="278" y="200"/>
                    <a:pt x="278" y="200"/>
                    <a:pt x="278" y="200"/>
                  </a:cubicBezTo>
                  <a:cubicBezTo>
                    <a:pt x="248" y="208"/>
                    <a:pt x="248" y="208"/>
                    <a:pt x="248" y="208"/>
                  </a:cubicBezTo>
                  <a:cubicBezTo>
                    <a:pt x="244" y="197"/>
                    <a:pt x="240" y="187"/>
                    <a:pt x="235" y="178"/>
                  </a:cubicBezTo>
                  <a:cubicBezTo>
                    <a:pt x="262" y="162"/>
                    <a:pt x="262" y="162"/>
                    <a:pt x="262" y="162"/>
                  </a:cubicBezTo>
                  <a:cubicBezTo>
                    <a:pt x="244" y="131"/>
                    <a:pt x="244" y="131"/>
                    <a:pt x="244" y="131"/>
                  </a:cubicBezTo>
                  <a:cubicBezTo>
                    <a:pt x="217" y="147"/>
                    <a:pt x="217" y="147"/>
                    <a:pt x="217" y="147"/>
                  </a:cubicBezTo>
                  <a:cubicBezTo>
                    <a:pt x="211" y="138"/>
                    <a:pt x="205" y="129"/>
                    <a:pt x="197" y="121"/>
                  </a:cubicBezTo>
                  <a:cubicBezTo>
                    <a:pt x="220" y="99"/>
                    <a:pt x="220" y="99"/>
                    <a:pt x="220" y="99"/>
                  </a:cubicBezTo>
                  <a:cubicBezTo>
                    <a:pt x="194" y="73"/>
                    <a:pt x="194" y="73"/>
                    <a:pt x="194" y="73"/>
                  </a:cubicBezTo>
                  <a:cubicBezTo>
                    <a:pt x="172" y="95"/>
                    <a:pt x="172" y="95"/>
                    <a:pt x="172" y="95"/>
                  </a:cubicBezTo>
                  <a:cubicBezTo>
                    <a:pt x="164" y="88"/>
                    <a:pt x="155" y="82"/>
                    <a:pt x="146" y="76"/>
                  </a:cubicBezTo>
                  <a:cubicBezTo>
                    <a:pt x="162" y="49"/>
                    <a:pt x="162" y="49"/>
                    <a:pt x="162" y="49"/>
                  </a:cubicBezTo>
                  <a:cubicBezTo>
                    <a:pt x="131" y="31"/>
                    <a:pt x="131" y="31"/>
                    <a:pt x="131" y="31"/>
                  </a:cubicBezTo>
                  <a:cubicBezTo>
                    <a:pt x="115" y="58"/>
                    <a:pt x="115" y="58"/>
                    <a:pt x="115" y="58"/>
                  </a:cubicBezTo>
                  <a:cubicBezTo>
                    <a:pt x="105" y="53"/>
                    <a:pt x="95" y="49"/>
                    <a:pt x="85" y="45"/>
                  </a:cubicBezTo>
                  <a:cubicBezTo>
                    <a:pt x="93" y="15"/>
                    <a:pt x="93" y="15"/>
                    <a:pt x="93" y="15"/>
                  </a:cubicBezTo>
                  <a:cubicBezTo>
                    <a:pt x="58" y="6"/>
                    <a:pt x="58" y="6"/>
                    <a:pt x="58" y="6"/>
                  </a:cubicBezTo>
                  <a:cubicBezTo>
                    <a:pt x="50" y="36"/>
                    <a:pt x="50" y="36"/>
                    <a:pt x="50" y="36"/>
                  </a:cubicBezTo>
                  <a:cubicBezTo>
                    <a:pt x="40" y="34"/>
                    <a:pt x="29" y="32"/>
                    <a:pt x="18" y="32"/>
                  </a:cubicBezTo>
                  <a:cubicBezTo>
                    <a:pt x="18" y="0"/>
                    <a:pt x="18" y="0"/>
                    <a:pt x="18" y="0"/>
                  </a:cubicBezTo>
                  <a:lnTo>
                    <a:pt x="0" y="0"/>
                  </a:lnTo>
                  <a:close/>
                </a:path>
              </a:pathLst>
            </a:custGeom>
            <a:solidFill>
              <a:srgbClr val="FFF4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7" name="Freeform 47">
              <a:extLst>
                <a:ext uri="{FF2B5EF4-FFF2-40B4-BE49-F238E27FC236}">
                  <a16:creationId xmlns:a16="http://schemas.microsoft.com/office/drawing/2014/main" id="{2C3EAE01-810A-44FA-9A61-C4B41286ACBE}"/>
                </a:ext>
              </a:extLst>
            </p:cNvPr>
            <p:cNvSpPr>
              <a:spLocks/>
            </p:cNvSpPr>
            <p:nvPr/>
          </p:nvSpPr>
          <p:spPr bwMode="auto">
            <a:xfrm>
              <a:off x="6096000" y="2707930"/>
              <a:ext cx="1250554" cy="614466"/>
            </a:xfrm>
            <a:custGeom>
              <a:avLst/>
              <a:gdLst>
                <a:gd name="T0" fmla="*/ 603 w 603"/>
                <a:gd name="T1" fmla="*/ 243 h 297"/>
                <a:gd name="T2" fmla="*/ 549 w 603"/>
                <a:gd name="T3" fmla="*/ 296 h 297"/>
                <a:gd name="T4" fmla="*/ 450 w 603"/>
                <a:gd name="T5" fmla="*/ 296 h 297"/>
                <a:gd name="T6" fmla="*/ 437 w 603"/>
                <a:gd name="T7" fmla="*/ 297 h 297"/>
                <a:gd name="T8" fmla="*/ 425 w 603"/>
                <a:gd name="T9" fmla="*/ 296 h 297"/>
                <a:gd name="T10" fmla="*/ 285 w 603"/>
                <a:gd name="T11" fmla="*/ 296 h 297"/>
                <a:gd name="T12" fmla="*/ 269 w 603"/>
                <a:gd name="T13" fmla="*/ 297 h 297"/>
                <a:gd name="T14" fmla="*/ 266 w 603"/>
                <a:gd name="T15" fmla="*/ 297 h 297"/>
                <a:gd name="T16" fmla="*/ 254 w 603"/>
                <a:gd name="T17" fmla="*/ 296 h 297"/>
                <a:gd name="T18" fmla="*/ 87 w 603"/>
                <a:gd name="T19" fmla="*/ 296 h 297"/>
                <a:gd name="T20" fmla="*/ 0 w 603"/>
                <a:gd name="T21" fmla="*/ 209 h 297"/>
                <a:gd name="T22" fmla="*/ 87 w 603"/>
                <a:gd name="T23" fmla="*/ 122 h 297"/>
                <a:gd name="T24" fmla="*/ 122 w 603"/>
                <a:gd name="T25" fmla="*/ 129 h 297"/>
                <a:gd name="T26" fmla="*/ 266 w 603"/>
                <a:gd name="T27" fmla="*/ 0 h 297"/>
                <a:gd name="T28" fmla="*/ 269 w 603"/>
                <a:gd name="T29" fmla="*/ 0 h 297"/>
                <a:gd name="T30" fmla="*/ 406 w 603"/>
                <a:gd name="T31" fmla="*/ 92 h 297"/>
                <a:gd name="T32" fmla="*/ 437 w 603"/>
                <a:gd name="T33" fmla="*/ 87 h 297"/>
                <a:gd name="T34" fmla="*/ 542 w 603"/>
                <a:gd name="T35" fmla="*/ 190 h 297"/>
                <a:gd name="T36" fmla="*/ 549 w 603"/>
                <a:gd name="T37" fmla="*/ 189 h 297"/>
                <a:gd name="T38" fmla="*/ 603 w 603"/>
                <a:gd name="T39" fmla="*/ 24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3" h="297">
                  <a:moveTo>
                    <a:pt x="603" y="243"/>
                  </a:moveTo>
                  <a:cubicBezTo>
                    <a:pt x="603" y="272"/>
                    <a:pt x="579" y="296"/>
                    <a:pt x="549" y="296"/>
                  </a:cubicBezTo>
                  <a:cubicBezTo>
                    <a:pt x="450" y="296"/>
                    <a:pt x="450" y="296"/>
                    <a:pt x="450" y="296"/>
                  </a:cubicBezTo>
                  <a:cubicBezTo>
                    <a:pt x="446" y="297"/>
                    <a:pt x="442" y="297"/>
                    <a:pt x="437" y="297"/>
                  </a:cubicBezTo>
                  <a:cubicBezTo>
                    <a:pt x="433" y="297"/>
                    <a:pt x="429" y="297"/>
                    <a:pt x="425" y="296"/>
                  </a:cubicBezTo>
                  <a:cubicBezTo>
                    <a:pt x="285" y="296"/>
                    <a:pt x="285" y="296"/>
                    <a:pt x="285" y="296"/>
                  </a:cubicBezTo>
                  <a:cubicBezTo>
                    <a:pt x="280" y="297"/>
                    <a:pt x="274" y="297"/>
                    <a:pt x="269" y="297"/>
                  </a:cubicBezTo>
                  <a:cubicBezTo>
                    <a:pt x="268" y="297"/>
                    <a:pt x="267" y="297"/>
                    <a:pt x="266" y="297"/>
                  </a:cubicBezTo>
                  <a:cubicBezTo>
                    <a:pt x="262" y="297"/>
                    <a:pt x="258" y="297"/>
                    <a:pt x="254" y="296"/>
                  </a:cubicBezTo>
                  <a:cubicBezTo>
                    <a:pt x="87" y="296"/>
                    <a:pt x="87" y="296"/>
                    <a:pt x="87" y="296"/>
                  </a:cubicBezTo>
                  <a:cubicBezTo>
                    <a:pt x="39" y="296"/>
                    <a:pt x="0" y="257"/>
                    <a:pt x="0" y="209"/>
                  </a:cubicBezTo>
                  <a:cubicBezTo>
                    <a:pt x="0" y="161"/>
                    <a:pt x="39" y="122"/>
                    <a:pt x="87" y="122"/>
                  </a:cubicBezTo>
                  <a:cubicBezTo>
                    <a:pt x="99" y="122"/>
                    <a:pt x="111" y="125"/>
                    <a:pt x="122" y="129"/>
                  </a:cubicBezTo>
                  <a:cubicBezTo>
                    <a:pt x="131" y="57"/>
                    <a:pt x="192" y="2"/>
                    <a:pt x="266" y="0"/>
                  </a:cubicBezTo>
                  <a:cubicBezTo>
                    <a:pt x="267" y="0"/>
                    <a:pt x="268" y="0"/>
                    <a:pt x="269" y="0"/>
                  </a:cubicBezTo>
                  <a:cubicBezTo>
                    <a:pt x="331" y="0"/>
                    <a:pt x="384" y="38"/>
                    <a:pt x="406" y="92"/>
                  </a:cubicBezTo>
                  <a:cubicBezTo>
                    <a:pt x="416" y="89"/>
                    <a:pt x="427" y="87"/>
                    <a:pt x="437" y="87"/>
                  </a:cubicBezTo>
                  <a:cubicBezTo>
                    <a:pt x="495" y="87"/>
                    <a:pt x="541" y="133"/>
                    <a:pt x="542" y="190"/>
                  </a:cubicBezTo>
                  <a:cubicBezTo>
                    <a:pt x="545" y="190"/>
                    <a:pt x="547" y="189"/>
                    <a:pt x="549" y="189"/>
                  </a:cubicBezTo>
                  <a:cubicBezTo>
                    <a:pt x="579" y="189"/>
                    <a:pt x="603" y="213"/>
                    <a:pt x="603" y="243"/>
                  </a:cubicBezTo>
                  <a:close/>
                </a:path>
              </a:pathLst>
            </a:custGeom>
            <a:solidFill>
              <a:srgbClr val="D2E2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8" name="Freeform 48">
              <a:extLst>
                <a:ext uri="{FF2B5EF4-FFF2-40B4-BE49-F238E27FC236}">
                  <a16:creationId xmlns:a16="http://schemas.microsoft.com/office/drawing/2014/main" id="{25163419-BDC2-46D3-8318-5B587552EF59}"/>
                </a:ext>
              </a:extLst>
            </p:cNvPr>
            <p:cNvSpPr>
              <a:spLocks/>
            </p:cNvSpPr>
            <p:nvPr/>
          </p:nvSpPr>
          <p:spPr bwMode="auto">
            <a:xfrm>
              <a:off x="6096000" y="2707930"/>
              <a:ext cx="551397" cy="614466"/>
            </a:xfrm>
            <a:custGeom>
              <a:avLst/>
              <a:gdLst>
                <a:gd name="T0" fmla="*/ 266 w 266"/>
                <a:gd name="T1" fmla="*/ 0 h 297"/>
                <a:gd name="T2" fmla="*/ 266 w 266"/>
                <a:gd name="T3" fmla="*/ 297 h 297"/>
                <a:gd name="T4" fmla="*/ 254 w 266"/>
                <a:gd name="T5" fmla="*/ 296 h 297"/>
                <a:gd name="T6" fmla="*/ 87 w 266"/>
                <a:gd name="T7" fmla="*/ 296 h 297"/>
                <a:gd name="T8" fmla="*/ 0 w 266"/>
                <a:gd name="T9" fmla="*/ 209 h 297"/>
                <a:gd name="T10" fmla="*/ 87 w 266"/>
                <a:gd name="T11" fmla="*/ 122 h 297"/>
                <a:gd name="T12" fmla="*/ 122 w 266"/>
                <a:gd name="T13" fmla="*/ 129 h 297"/>
                <a:gd name="T14" fmla="*/ 266 w 266"/>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297">
                  <a:moveTo>
                    <a:pt x="266" y="0"/>
                  </a:moveTo>
                  <a:cubicBezTo>
                    <a:pt x="266" y="297"/>
                    <a:pt x="266" y="297"/>
                    <a:pt x="266" y="297"/>
                  </a:cubicBezTo>
                  <a:cubicBezTo>
                    <a:pt x="262" y="297"/>
                    <a:pt x="258" y="297"/>
                    <a:pt x="254" y="296"/>
                  </a:cubicBezTo>
                  <a:cubicBezTo>
                    <a:pt x="87" y="296"/>
                    <a:pt x="87" y="296"/>
                    <a:pt x="87" y="296"/>
                  </a:cubicBezTo>
                  <a:cubicBezTo>
                    <a:pt x="39" y="296"/>
                    <a:pt x="0" y="257"/>
                    <a:pt x="0" y="209"/>
                  </a:cubicBezTo>
                  <a:cubicBezTo>
                    <a:pt x="0" y="161"/>
                    <a:pt x="39" y="122"/>
                    <a:pt x="87" y="122"/>
                  </a:cubicBezTo>
                  <a:cubicBezTo>
                    <a:pt x="99" y="122"/>
                    <a:pt x="111" y="125"/>
                    <a:pt x="122" y="129"/>
                  </a:cubicBezTo>
                  <a:cubicBezTo>
                    <a:pt x="131" y="57"/>
                    <a:pt x="192" y="2"/>
                    <a:pt x="266" y="0"/>
                  </a:cubicBez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9" name="Freeform 49">
              <a:extLst>
                <a:ext uri="{FF2B5EF4-FFF2-40B4-BE49-F238E27FC236}">
                  <a16:creationId xmlns:a16="http://schemas.microsoft.com/office/drawing/2014/main" id="{A66405E3-183A-4EEF-9BEF-55CBE05C6E9D}"/>
                </a:ext>
              </a:extLst>
            </p:cNvPr>
            <p:cNvSpPr>
              <a:spLocks/>
            </p:cNvSpPr>
            <p:nvPr/>
          </p:nvSpPr>
          <p:spPr bwMode="auto">
            <a:xfrm>
              <a:off x="7818665" y="1610541"/>
              <a:ext cx="1252356" cy="614466"/>
            </a:xfrm>
            <a:custGeom>
              <a:avLst/>
              <a:gdLst>
                <a:gd name="T0" fmla="*/ 550 w 603"/>
                <a:gd name="T1" fmla="*/ 189 h 297"/>
                <a:gd name="T2" fmla="*/ 543 w 603"/>
                <a:gd name="T3" fmla="*/ 190 h 297"/>
                <a:gd name="T4" fmla="*/ 438 w 603"/>
                <a:gd name="T5" fmla="*/ 87 h 297"/>
                <a:gd name="T6" fmla="*/ 407 w 603"/>
                <a:gd name="T7" fmla="*/ 92 h 297"/>
                <a:gd name="T8" fmla="*/ 270 w 603"/>
                <a:gd name="T9" fmla="*/ 0 h 297"/>
                <a:gd name="T10" fmla="*/ 122 w 603"/>
                <a:gd name="T11" fmla="*/ 129 h 297"/>
                <a:gd name="T12" fmla="*/ 87 w 603"/>
                <a:gd name="T13" fmla="*/ 122 h 297"/>
                <a:gd name="T14" fmla="*/ 0 w 603"/>
                <a:gd name="T15" fmla="*/ 209 h 297"/>
                <a:gd name="T16" fmla="*/ 87 w 603"/>
                <a:gd name="T17" fmla="*/ 296 h 297"/>
                <a:gd name="T18" fmla="*/ 254 w 603"/>
                <a:gd name="T19" fmla="*/ 296 h 297"/>
                <a:gd name="T20" fmla="*/ 270 w 603"/>
                <a:gd name="T21" fmla="*/ 297 h 297"/>
                <a:gd name="T22" fmla="*/ 285 w 603"/>
                <a:gd name="T23" fmla="*/ 296 h 297"/>
                <a:gd name="T24" fmla="*/ 425 w 603"/>
                <a:gd name="T25" fmla="*/ 296 h 297"/>
                <a:gd name="T26" fmla="*/ 438 w 603"/>
                <a:gd name="T27" fmla="*/ 297 h 297"/>
                <a:gd name="T28" fmla="*/ 451 w 603"/>
                <a:gd name="T29" fmla="*/ 296 h 297"/>
                <a:gd name="T30" fmla="*/ 550 w 603"/>
                <a:gd name="T31" fmla="*/ 296 h 297"/>
                <a:gd name="T32" fmla="*/ 603 w 603"/>
                <a:gd name="T33" fmla="*/ 243 h 297"/>
                <a:gd name="T34" fmla="*/ 550 w 603"/>
                <a:gd name="T35" fmla="*/ 18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3" h="297">
                  <a:moveTo>
                    <a:pt x="550" y="189"/>
                  </a:moveTo>
                  <a:cubicBezTo>
                    <a:pt x="547" y="189"/>
                    <a:pt x="545" y="190"/>
                    <a:pt x="543" y="190"/>
                  </a:cubicBezTo>
                  <a:cubicBezTo>
                    <a:pt x="541" y="133"/>
                    <a:pt x="495" y="87"/>
                    <a:pt x="438" y="87"/>
                  </a:cubicBezTo>
                  <a:cubicBezTo>
                    <a:pt x="427" y="87"/>
                    <a:pt x="417" y="89"/>
                    <a:pt x="407" y="92"/>
                  </a:cubicBezTo>
                  <a:cubicBezTo>
                    <a:pt x="384" y="38"/>
                    <a:pt x="331" y="0"/>
                    <a:pt x="270" y="0"/>
                  </a:cubicBezTo>
                  <a:cubicBezTo>
                    <a:pt x="194" y="0"/>
                    <a:pt x="132" y="57"/>
                    <a:pt x="122" y="129"/>
                  </a:cubicBezTo>
                  <a:cubicBezTo>
                    <a:pt x="112" y="125"/>
                    <a:pt x="100" y="122"/>
                    <a:pt x="87" y="122"/>
                  </a:cubicBezTo>
                  <a:cubicBezTo>
                    <a:pt x="39" y="122"/>
                    <a:pt x="0" y="161"/>
                    <a:pt x="0" y="209"/>
                  </a:cubicBezTo>
                  <a:cubicBezTo>
                    <a:pt x="0" y="257"/>
                    <a:pt x="39" y="296"/>
                    <a:pt x="87" y="296"/>
                  </a:cubicBezTo>
                  <a:cubicBezTo>
                    <a:pt x="254" y="296"/>
                    <a:pt x="254" y="296"/>
                    <a:pt x="254" y="296"/>
                  </a:cubicBezTo>
                  <a:cubicBezTo>
                    <a:pt x="259" y="297"/>
                    <a:pt x="264" y="297"/>
                    <a:pt x="270" y="297"/>
                  </a:cubicBezTo>
                  <a:cubicBezTo>
                    <a:pt x="275" y="297"/>
                    <a:pt x="280" y="297"/>
                    <a:pt x="285" y="296"/>
                  </a:cubicBezTo>
                  <a:cubicBezTo>
                    <a:pt x="425" y="296"/>
                    <a:pt x="425" y="296"/>
                    <a:pt x="425" y="296"/>
                  </a:cubicBezTo>
                  <a:cubicBezTo>
                    <a:pt x="429" y="297"/>
                    <a:pt x="433" y="297"/>
                    <a:pt x="438" y="297"/>
                  </a:cubicBezTo>
                  <a:cubicBezTo>
                    <a:pt x="442" y="297"/>
                    <a:pt x="446" y="297"/>
                    <a:pt x="451" y="296"/>
                  </a:cubicBezTo>
                  <a:cubicBezTo>
                    <a:pt x="550" y="296"/>
                    <a:pt x="550" y="296"/>
                    <a:pt x="550" y="296"/>
                  </a:cubicBezTo>
                  <a:cubicBezTo>
                    <a:pt x="579" y="296"/>
                    <a:pt x="603" y="272"/>
                    <a:pt x="603" y="243"/>
                  </a:cubicBezTo>
                  <a:cubicBezTo>
                    <a:pt x="603" y="213"/>
                    <a:pt x="579" y="189"/>
                    <a:pt x="550" y="189"/>
                  </a:cubicBezTo>
                  <a:close/>
                </a:path>
              </a:pathLst>
            </a:custGeom>
            <a:solidFill>
              <a:srgbClr val="D2E2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0" name="Freeform 50">
              <a:extLst>
                <a:ext uri="{FF2B5EF4-FFF2-40B4-BE49-F238E27FC236}">
                  <a16:creationId xmlns:a16="http://schemas.microsoft.com/office/drawing/2014/main" id="{249DF6A1-CB3F-4B59-9D6E-ABE90CA6C602}"/>
                </a:ext>
              </a:extLst>
            </p:cNvPr>
            <p:cNvSpPr>
              <a:spLocks/>
            </p:cNvSpPr>
            <p:nvPr/>
          </p:nvSpPr>
          <p:spPr bwMode="auto">
            <a:xfrm>
              <a:off x="7818665" y="1610541"/>
              <a:ext cx="555001" cy="614466"/>
            </a:xfrm>
            <a:custGeom>
              <a:avLst/>
              <a:gdLst>
                <a:gd name="T0" fmla="*/ 267 w 267"/>
                <a:gd name="T1" fmla="*/ 0 h 297"/>
                <a:gd name="T2" fmla="*/ 267 w 267"/>
                <a:gd name="T3" fmla="*/ 297 h 297"/>
                <a:gd name="T4" fmla="*/ 254 w 267"/>
                <a:gd name="T5" fmla="*/ 296 h 297"/>
                <a:gd name="T6" fmla="*/ 87 w 267"/>
                <a:gd name="T7" fmla="*/ 296 h 297"/>
                <a:gd name="T8" fmla="*/ 0 w 267"/>
                <a:gd name="T9" fmla="*/ 209 h 297"/>
                <a:gd name="T10" fmla="*/ 87 w 267"/>
                <a:gd name="T11" fmla="*/ 122 h 297"/>
                <a:gd name="T12" fmla="*/ 122 w 267"/>
                <a:gd name="T13" fmla="*/ 129 h 297"/>
                <a:gd name="T14" fmla="*/ 267 w 267"/>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97">
                  <a:moveTo>
                    <a:pt x="267" y="0"/>
                  </a:moveTo>
                  <a:cubicBezTo>
                    <a:pt x="267" y="297"/>
                    <a:pt x="267" y="297"/>
                    <a:pt x="267" y="297"/>
                  </a:cubicBezTo>
                  <a:cubicBezTo>
                    <a:pt x="262" y="297"/>
                    <a:pt x="258" y="297"/>
                    <a:pt x="254" y="296"/>
                  </a:cubicBezTo>
                  <a:cubicBezTo>
                    <a:pt x="87" y="296"/>
                    <a:pt x="87" y="296"/>
                    <a:pt x="87" y="296"/>
                  </a:cubicBezTo>
                  <a:cubicBezTo>
                    <a:pt x="39" y="296"/>
                    <a:pt x="0" y="257"/>
                    <a:pt x="0" y="209"/>
                  </a:cubicBezTo>
                  <a:cubicBezTo>
                    <a:pt x="0" y="161"/>
                    <a:pt x="39" y="122"/>
                    <a:pt x="87" y="122"/>
                  </a:cubicBezTo>
                  <a:cubicBezTo>
                    <a:pt x="100" y="122"/>
                    <a:pt x="112" y="125"/>
                    <a:pt x="122" y="129"/>
                  </a:cubicBezTo>
                  <a:cubicBezTo>
                    <a:pt x="132" y="57"/>
                    <a:pt x="192" y="2"/>
                    <a:pt x="267" y="0"/>
                  </a:cubicBez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Freeform 51">
              <a:extLst>
                <a:ext uri="{FF2B5EF4-FFF2-40B4-BE49-F238E27FC236}">
                  <a16:creationId xmlns:a16="http://schemas.microsoft.com/office/drawing/2014/main" id="{AE9853A9-003B-49FD-96D0-87EED185D3EA}"/>
                </a:ext>
              </a:extLst>
            </p:cNvPr>
            <p:cNvSpPr>
              <a:spLocks/>
            </p:cNvSpPr>
            <p:nvPr/>
          </p:nvSpPr>
          <p:spPr bwMode="auto">
            <a:xfrm>
              <a:off x="10363019" y="3165625"/>
              <a:ext cx="1250554" cy="614466"/>
            </a:xfrm>
            <a:custGeom>
              <a:avLst/>
              <a:gdLst>
                <a:gd name="T0" fmla="*/ 550 w 603"/>
                <a:gd name="T1" fmla="*/ 190 h 297"/>
                <a:gd name="T2" fmla="*/ 543 w 603"/>
                <a:gd name="T3" fmla="*/ 190 h 297"/>
                <a:gd name="T4" fmla="*/ 438 w 603"/>
                <a:gd name="T5" fmla="*/ 88 h 297"/>
                <a:gd name="T6" fmla="*/ 407 w 603"/>
                <a:gd name="T7" fmla="*/ 92 h 297"/>
                <a:gd name="T8" fmla="*/ 270 w 603"/>
                <a:gd name="T9" fmla="*/ 0 h 297"/>
                <a:gd name="T10" fmla="*/ 122 w 603"/>
                <a:gd name="T11" fmla="*/ 130 h 297"/>
                <a:gd name="T12" fmla="*/ 87 w 603"/>
                <a:gd name="T13" fmla="*/ 122 h 297"/>
                <a:gd name="T14" fmla="*/ 0 w 603"/>
                <a:gd name="T15" fmla="*/ 209 h 297"/>
                <a:gd name="T16" fmla="*/ 87 w 603"/>
                <a:gd name="T17" fmla="*/ 297 h 297"/>
                <a:gd name="T18" fmla="*/ 254 w 603"/>
                <a:gd name="T19" fmla="*/ 297 h 297"/>
                <a:gd name="T20" fmla="*/ 270 w 603"/>
                <a:gd name="T21" fmla="*/ 297 h 297"/>
                <a:gd name="T22" fmla="*/ 285 w 603"/>
                <a:gd name="T23" fmla="*/ 297 h 297"/>
                <a:gd name="T24" fmla="*/ 425 w 603"/>
                <a:gd name="T25" fmla="*/ 297 h 297"/>
                <a:gd name="T26" fmla="*/ 438 w 603"/>
                <a:gd name="T27" fmla="*/ 297 h 297"/>
                <a:gd name="T28" fmla="*/ 451 w 603"/>
                <a:gd name="T29" fmla="*/ 297 h 297"/>
                <a:gd name="T30" fmla="*/ 550 w 603"/>
                <a:gd name="T31" fmla="*/ 297 h 297"/>
                <a:gd name="T32" fmla="*/ 603 w 603"/>
                <a:gd name="T33" fmla="*/ 243 h 297"/>
                <a:gd name="T34" fmla="*/ 550 w 603"/>
                <a:gd name="T35" fmla="*/ 19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3" h="297">
                  <a:moveTo>
                    <a:pt x="550" y="190"/>
                  </a:moveTo>
                  <a:cubicBezTo>
                    <a:pt x="547" y="190"/>
                    <a:pt x="545" y="190"/>
                    <a:pt x="543" y="190"/>
                  </a:cubicBezTo>
                  <a:cubicBezTo>
                    <a:pt x="542" y="133"/>
                    <a:pt x="495" y="88"/>
                    <a:pt x="438" y="88"/>
                  </a:cubicBezTo>
                  <a:cubicBezTo>
                    <a:pt x="427" y="88"/>
                    <a:pt x="417" y="89"/>
                    <a:pt x="407" y="92"/>
                  </a:cubicBezTo>
                  <a:cubicBezTo>
                    <a:pt x="385" y="38"/>
                    <a:pt x="332" y="0"/>
                    <a:pt x="270" y="0"/>
                  </a:cubicBezTo>
                  <a:cubicBezTo>
                    <a:pt x="194" y="0"/>
                    <a:pt x="132" y="57"/>
                    <a:pt x="122" y="130"/>
                  </a:cubicBezTo>
                  <a:cubicBezTo>
                    <a:pt x="112" y="125"/>
                    <a:pt x="100" y="122"/>
                    <a:pt x="87" y="122"/>
                  </a:cubicBezTo>
                  <a:cubicBezTo>
                    <a:pt x="39" y="122"/>
                    <a:pt x="0" y="161"/>
                    <a:pt x="0" y="209"/>
                  </a:cubicBezTo>
                  <a:cubicBezTo>
                    <a:pt x="0" y="258"/>
                    <a:pt x="39" y="297"/>
                    <a:pt x="87" y="297"/>
                  </a:cubicBezTo>
                  <a:cubicBezTo>
                    <a:pt x="254" y="297"/>
                    <a:pt x="254" y="297"/>
                    <a:pt x="254" y="297"/>
                  </a:cubicBezTo>
                  <a:cubicBezTo>
                    <a:pt x="259" y="297"/>
                    <a:pt x="264" y="297"/>
                    <a:pt x="270" y="297"/>
                  </a:cubicBezTo>
                  <a:cubicBezTo>
                    <a:pt x="275" y="297"/>
                    <a:pt x="280" y="297"/>
                    <a:pt x="285" y="297"/>
                  </a:cubicBezTo>
                  <a:cubicBezTo>
                    <a:pt x="425" y="297"/>
                    <a:pt x="425" y="297"/>
                    <a:pt x="425" y="297"/>
                  </a:cubicBezTo>
                  <a:cubicBezTo>
                    <a:pt x="429" y="297"/>
                    <a:pt x="434" y="297"/>
                    <a:pt x="438" y="297"/>
                  </a:cubicBezTo>
                  <a:cubicBezTo>
                    <a:pt x="442" y="297"/>
                    <a:pt x="447" y="297"/>
                    <a:pt x="451" y="297"/>
                  </a:cubicBezTo>
                  <a:cubicBezTo>
                    <a:pt x="550" y="297"/>
                    <a:pt x="550" y="297"/>
                    <a:pt x="550" y="297"/>
                  </a:cubicBezTo>
                  <a:cubicBezTo>
                    <a:pt x="579" y="297"/>
                    <a:pt x="603" y="273"/>
                    <a:pt x="603" y="243"/>
                  </a:cubicBezTo>
                  <a:cubicBezTo>
                    <a:pt x="603" y="214"/>
                    <a:pt x="579" y="190"/>
                    <a:pt x="550" y="190"/>
                  </a:cubicBezTo>
                  <a:close/>
                </a:path>
              </a:pathLst>
            </a:custGeom>
            <a:solidFill>
              <a:srgbClr val="D2E2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2" name="Freeform 52">
              <a:extLst>
                <a:ext uri="{FF2B5EF4-FFF2-40B4-BE49-F238E27FC236}">
                  <a16:creationId xmlns:a16="http://schemas.microsoft.com/office/drawing/2014/main" id="{3607D48A-5F9C-4EDD-B5F8-2B8CDA594742}"/>
                </a:ext>
              </a:extLst>
            </p:cNvPr>
            <p:cNvSpPr>
              <a:spLocks/>
            </p:cNvSpPr>
            <p:nvPr/>
          </p:nvSpPr>
          <p:spPr bwMode="auto">
            <a:xfrm>
              <a:off x="10357614" y="3165625"/>
              <a:ext cx="551397" cy="614466"/>
            </a:xfrm>
            <a:custGeom>
              <a:avLst/>
              <a:gdLst>
                <a:gd name="T0" fmla="*/ 266 w 266"/>
                <a:gd name="T1" fmla="*/ 0 h 297"/>
                <a:gd name="T2" fmla="*/ 266 w 266"/>
                <a:gd name="T3" fmla="*/ 297 h 297"/>
                <a:gd name="T4" fmla="*/ 254 w 266"/>
                <a:gd name="T5" fmla="*/ 297 h 297"/>
                <a:gd name="T6" fmla="*/ 87 w 266"/>
                <a:gd name="T7" fmla="*/ 297 h 297"/>
                <a:gd name="T8" fmla="*/ 0 w 266"/>
                <a:gd name="T9" fmla="*/ 209 h 297"/>
                <a:gd name="T10" fmla="*/ 87 w 266"/>
                <a:gd name="T11" fmla="*/ 122 h 297"/>
                <a:gd name="T12" fmla="*/ 122 w 266"/>
                <a:gd name="T13" fmla="*/ 130 h 297"/>
                <a:gd name="T14" fmla="*/ 266 w 266"/>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297">
                  <a:moveTo>
                    <a:pt x="266" y="0"/>
                  </a:moveTo>
                  <a:cubicBezTo>
                    <a:pt x="266" y="297"/>
                    <a:pt x="266" y="297"/>
                    <a:pt x="266" y="297"/>
                  </a:cubicBezTo>
                  <a:cubicBezTo>
                    <a:pt x="262" y="297"/>
                    <a:pt x="258" y="297"/>
                    <a:pt x="254" y="297"/>
                  </a:cubicBezTo>
                  <a:cubicBezTo>
                    <a:pt x="87" y="297"/>
                    <a:pt x="87" y="297"/>
                    <a:pt x="87" y="297"/>
                  </a:cubicBezTo>
                  <a:cubicBezTo>
                    <a:pt x="39" y="297"/>
                    <a:pt x="0" y="258"/>
                    <a:pt x="0" y="209"/>
                  </a:cubicBezTo>
                  <a:cubicBezTo>
                    <a:pt x="0" y="161"/>
                    <a:pt x="39" y="122"/>
                    <a:pt x="87" y="122"/>
                  </a:cubicBezTo>
                  <a:cubicBezTo>
                    <a:pt x="100" y="122"/>
                    <a:pt x="111" y="125"/>
                    <a:pt x="122" y="130"/>
                  </a:cubicBezTo>
                  <a:cubicBezTo>
                    <a:pt x="131" y="58"/>
                    <a:pt x="192" y="2"/>
                    <a:pt x="266" y="0"/>
                  </a:cubicBezTo>
                  <a:close/>
                </a:path>
              </a:pathLst>
            </a:custGeom>
            <a:solidFill>
              <a:srgbClr val="BD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3" name="Freeform 53">
              <a:extLst>
                <a:ext uri="{FF2B5EF4-FFF2-40B4-BE49-F238E27FC236}">
                  <a16:creationId xmlns:a16="http://schemas.microsoft.com/office/drawing/2014/main" id="{C9FEC347-D76F-411F-A97D-BCA203D85340}"/>
                </a:ext>
              </a:extLst>
            </p:cNvPr>
            <p:cNvSpPr>
              <a:spLocks/>
            </p:cNvSpPr>
            <p:nvPr/>
          </p:nvSpPr>
          <p:spPr bwMode="auto">
            <a:xfrm>
              <a:off x="6467202" y="4302655"/>
              <a:ext cx="5724798" cy="1937098"/>
            </a:xfrm>
            <a:custGeom>
              <a:avLst/>
              <a:gdLst>
                <a:gd name="T0" fmla="*/ 2760 w 2760"/>
                <a:gd name="T1" fmla="*/ 785 h 935"/>
                <a:gd name="T2" fmla="*/ 2288 w 2760"/>
                <a:gd name="T3" fmla="*/ 633 h 935"/>
                <a:gd name="T4" fmla="*/ 1244 w 2760"/>
                <a:gd name="T5" fmla="*/ 917 h 935"/>
                <a:gd name="T6" fmla="*/ 29 w 2760"/>
                <a:gd name="T7" fmla="*/ 752 h 935"/>
                <a:gd name="T8" fmla="*/ 148 w 2760"/>
                <a:gd name="T9" fmla="*/ 561 h 935"/>
                <a:gd name="T10" fmla="*/ 1172 w 2760"/>
                <a:gd name="T11" fmla="*/ 589 h 935"/>
                <a:gd name="T12" fmla="*/ 1444 w 2760"/>
                <a:gd name="T13" fmla="*/ 497 h 935"/>
                <a:gd name="T14" fmla="*/ 768 w 2760"/>
                <a:gd name="T15" fmla="*/ 494 h 935"/>
                <a:gd name="T16" fmla="*/ 1005 w 2760"/>
                <a:gd name="T17" fmla="*/ 243 h 935"/>
                <a:gd name="T18" fmla="*/ 1558 w 2760"/>
                <a:gd name="T19" fmla="*/ 148 h 935"/>
                <a:gd name="T20" fmla="*/ 2048 w 2760"/>
                <a:gd name="T21" fmla="*/ 27 h 935"/>
                <a:gd name="T22" fmla="*/ 2338 w 2760"/>
                <a:gd name="T23" fmla="*/ 158 h 935"/>
                <a:gd name="T24" fmla="*/ 2760 w 2760"/>
                <a:gd name="T25" fmla="*/ 288 h 935"/>
                <a:gd name="T26" fmla="*/ 2760 w 2760"/>
                <a:gd name="T27" fmla="*/ 78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0" h="935">
                  <a:moveTo>
                    <a:pt x="2760" y="785"/>
                  </a:moveTo>
                  <a:cubicBezTo>
                    <a:pt x="2760" y="785"/>
                    <a:pt x="2328" y="629"/>
                    <a:pt x="2288" y="633"/>
                  </a:cubicBezTo>
                  <a:cubicBezTo>
                    <a:pt x="2248" y="636"/>
                    <a:pt x="1431" y="899"/>
                    <a:pt x="1244" y="917"/>
                  </a:cubicBezTo>
                  <a:cubicBezTo>
                    <a:pt x="1057" y="935"/>
                    <a:pt x="29" y="752"/>
                    <a:pt x="29" y="752"/>
                  </a:cubicBezTo>
                  <a:cubicBezTo>
                    <a:pt x="29" y="752"/>
                    <a:pt x="0" y="593"/>
                    <a:pt x="148" y="561"/>
                  </a:cubicBezTo>
                  <a:cubicBezTo>
                    <a:pt x="295" y="528"/>
                    <a:pt x="1172" y="589"/>
                    <a:pt x="1172" y="589"/>
                  </a:cubicBezTo>
                  <a:cubicBezTo>
                    <a:pt x="1444" y="497"/>
                    <a:pt x="1444" y="497"/>
                    <a:pt x="1444" y="497"/>
                  </a:cubicBezTo>
                  <a:cubicBezTo>
                    <a:pt x="1444" y="497"/>
                    <a:pt x="1373" y="551"/>
                    <a:pt x="768" y="494"/>
                  </a:cubicBezTo>
                  <a:cubicBezTo>
                    <a:pt x="768" y="494"/>
                    <a:pt x="697" y="284"/>
                    <a:pt x="1005" y="243"/>
                  </a:cubicBezTo>
                  <a:cubicBezTo>
                    <a:pt x="1310" y="203"/>
                    <a:pt x="1558" y="148"/>
                    <a:pt x="1558" y="148"/>
                  </a:cubicBezTo>
                  <a:cubicBezTo>
                    <a:pt x="1558" y="148"/>
                    <a:pt x="1737" y="0"/>
                    <a:pt x="2048" y="27"/>
                  </a:cubicBezTo>
                  <a:cubicBezTo>
                    <a:pt x="2301" y="49"/>
                    <a:pt x="2338" y="158"/>
                    <a:pt x="2338" y="158"/>
                  </a:cubicBezTo>
                  <a:cubicBezTo>
                    <a:pt x="2760" y="288"/>
                    <a:pt x="2760" y="288"/>
                    <a:pt x="2760" y="288"/>
                  </a:cubicBezTo>
                  <a:lnTo>
                    <a:pt x="2760" y="785"/>
                  </a:ln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4" name="Freeform 54">
              <a:extLst>
                <a:ext uri="{FF2B5EF4-FFF2-40B4-BE49-F238E27FC236}">
                  <a16:creationId xmlns:a16="http://schemas.microsoft.com/office/drawing/2014/main" id="{C8959A71-C94B-46FB-B229-2D24D7A4B888}"/>
                </a:ext>
              </a:extLst>
            </p:cNvPr>
            <p:cNvSpPr>
              <a:spLocks/>
            </p:cNvSpPr>
            <p:nvPr/>
          </p:nvSpPr>
          <p:spPr bwMode="auto">
            <a:xfrm>
              <a:off x="8119591" y="5034247"/>
              <a:ext cx="504546" cy="333361"/>
            </a:xfrm>
            <a:custGeom>
              <a:avLst/>
              <a:gdLst>
                <a:gd name="T0" fmla="*/ 0 w 243"/>
                <a:gd name="T1" fmla="*/ 144 h 161"/>
                <a:gd name="T2" fmla="*/ 223 w 243"/>
                <a:gd name="T3" fmla="*/ 161 h 161"/>
                <a:gd name="T4" fmla="*/ 211 w 243"/>
                <a:gd name="T5" fmla="*/ 8 h 161"/>
                <a:gd name="T6" fmla="*/ 35 w 243"/>
                <a:gd name="T7" fmla="*/ 67 h 161"/>
                <a:gd name="T8" fmla="*/ 0 w 243"/>
                <a:gd name="T9" fmla="*/ 144 h 161"/>
              </a:gdLst>
              <a:ahLst/>
              <a:cxnLst>
                <a:cxn ang="0">
                  <a:pos x="T0" y="T1"/>
                </a:cxn>
                <a:cxn ang="0">
                  <a:pos x="T2" y="T3"/>
                </a:cxn>
                <a:cxn ang="0">
                  <a:pos x="T4" y="T5"/>
                </a:cxn>
                <a:cxn ang="0">
                  <a:pos x="T6" y="T7"/>
                </a:cxn>
                <a:cxn ang="0">
                  <a:pos x="T8" y="T9"/>
                </a:cxn>
              </a:cxnLst>
              <a:rect l="0" t="0" r="r" b="b"/>
              <a:pathLst>
                <a:path w="243" h="161">
                  <a:moveTo>
                    <a:pt x="0" y="144"/>
                  </a:moveTo>
                  <a:cubicBezTo>
                    <a:pt x="0" y="144"/>
                    <a:pt x="215" y="160"/>
                    <a:pt x="223" y="161"/>
                  </a:cubicBezTo>
                  <a:cubicBezTo>
                    <a:pt x="231" y="161"/>
                    <a:pt x="243" y="95"/>
                    <a:pt x="211" y="8"/>
                  </a:cubicBezTo>
                  <a:cubicBezTo>
                    <a:pt x="211" y="8"/>
                    <a:pt x="68" y="0"/>
                    <a:pt x="35" y="67"/>
                  </a:cubicBezTo>
                  <a:cubicBezTo>
                    <a:pt x="2" y="134"/>
                    <a:pt x="0" y="144"/>
                    <a:pt x="0" y="144"/>
                  </a:cubicBezTo>
                  <a:close/>
                </a:path>
              </a:pathLst>
            </a:custGeom>
            <a:solidFill>
              <a:srgbClr val="FFD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5" name="Freeform 55">
              <a:extLst>
                <a:ext uri="{FF2B5EF4-FFF2-40B4-BE49-F238E27FC236}">
                  <a16:creationId xmlns:a16="http://schemas.microsoft.com/office/drawing/2014/main" id="{7C2D967B-262F-41D3-B603-6E2DF964B9D8}"/>
                </a:ext>
              </a:extLst>
            </p:cNvPr>
            <p:cNvSpPr>
              <a:spLocks/>
            </p:cNvSpPr>
            <p:nvPr/>
          </p:nvSpPr>
          <p:spPr bwMode="auto">
            <a:xfrm>
              <a:off x="8119591" y="5005416"/>
              <a:ext cx="437875" cy="326154"/>
            </a:xfrm>
            <a:custGeom>
              <a:avLst/>
              <a:gdLst>
                <a:gd name="T0" fmla="*/ 0 w 211"/>
                <a:gd name="T1" fmla="*/ 158 h 158"/>
                <a:gd name="T2" fmla="*/ 76 w 211"/>
                <a:gd name="T3" fmla="*/ 32 h 158"/>
                <a:gd name="T4" fmla="*/ 211 w 211"/>
                <a:gd name="T5" fmla="*/ 22 h 158"/>
                <a:gd name="T6" fmla="*/ 0 w 211"/>
                <a:gd name="T7" fmla="*/ 158 h 158"/>
              </a:gdLst>
              <a:ahLst/>
              <a:cxnLst>
                <a:cxn ang="0">
                  <a:pos x="T0" y="T1"/>
                </a:cxn>
                <a:cxn ang="0">
                  <a:pos x="T2" y="T3"/>
                </a:cxn>
                <a:cxn ang="0">
                  <a:pos x="T4" y="T5"/>
                </a:cxn>
                <a:cxn ang="0">
                  <a:pos x="T6" y="T7"/>
                </a:cxn>
              </a:cxnLst>
              <a:rect l="0" t="0" r="r" b="b"/>
              <a:pathLst>
                <a:path w="211" h="158">
                  <a:moveTo>
                    <a:pt x="0" y="158"/>
                  </a:moveTo>
                  <a:cubicBezTo>
                    <a:pt x="0" y="158"/>
                    <a:pt x="14" y="57"/>
                    <a:pt x="76" y="32"/>
                  </a:cubicBezTo>
                  <a:cubicBezTo>
                    <a:pt x="148" y="2"/>
                    <a:pt x="211" y="22"/>
                    <a:pt x="211" y="22"/>
                  </a:cubicBezTo>
                  <a:cubicBezTo>
                    <a:pt x="211" y="22"/>
                    <a:pt x="58" y="0"/>
                    <a:pt x="0" y="158"/>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6" name="Freeform 56">
              <a:extLst>
                <a:ext uri="{FF2B5EF4-FFF2-40B4-BE49-F238E27FC236}">
                  <a16:creationId xmlns:a16="http://schemas.microsoft.com/office/drawing/2014/main" id="{A73529AE-54B6-4418-A9D1-743C72EB9058}"/>
                </a:ext>
              </a:extLst>
            </p:cNvPr>
            <p:cNvSpPr>
              <a:spLocks/>
            </p:cNvSpPr>
            <p:nvPr/>
          </p:nvSpPr>
          <p:spPr bwMode="auto">
            <a:xfrm>
              <a:off x="7231229" y="5185611"/>
              <a:ext cx="2850686" cy="336965"/>
            </a:xfrm>
            <a:custGeom>
              <a:avLst/>
              <a:gdLst>
                <a:gd name="T0" fmla="*/ 0 w 1582"/>
                <a:gd name="T1" fmla="*/ 144 h 187"/>
                <a:gd name="T2" fmla="*/ 925 w 1582"/>
                <a:gd name="T3" fmla="*/ 187 h 187"/>
                <a:gd name="T4" fmla="*/ 1582 w 1582"/>
                <a:gd name="T5" fmla="*/ 0 h 187"/>
                <a:gd name="T6" fmla="*/ 962 w 1582"/>
                <a:gd name="T7" fmla="*/ 101 h 187"/>
                <a:gd name="T8" fmla="*/ 0 w 1582"/>
                <a:gd name="T9" fmla="*/ 144 h 187"/>
              </a:gdLst>
              <a:ahLst/>
              <a:cxnLst>
                <a:cxn ang="0">
                  <a:pos x="T0" y="T1"/>
                </a:cxn>
                <a:cxn ang="0">
                  <a:pos x="T2" y="T3"/>
                </a:cxn>
                <a:cxn ang="0">
                  <a:pos x="T4" y="T5"/>
                </a:cxn>
                <a:cxn ang="0">
                  <a:pos x="T6" y="T7"/>
                </a:cxn>
                <a:cxn ang="0">
                  <a:pos x="T8" y="T9"/>
                </a:cxn>
              </a:cxnLst>
              <a:rect l="0" t="0" r="r" b="b"/>
              <a:pathLst>
                <a:path w="1582" h="187">
                  <a:moveTo>
                    <a:pt x="0" y="144"/>
                  </a:moveTo>
                  <a:lnTo>
                    <a:pt x="925" y="187"/>
                  </a:lnTo>
                  <a:lnTo>
                    <a:pt x="1582" y="0"/>
                  </a:lnTo>
                  <a:lnTo>
                    <a:pt x="962" y="101"/>
                  </a:lnTo>
                  <a:lnTo>
                    <a:pt x="0" y="144"/>
                  </a:ln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7" name="Freeform 57">
              <a:extLst>
                <a:ext uri="{FF2B5EF4-FFF2-40B4-BE49-F238E27FC236}">
                  <a16:creationId xmlns:a16="http://schemas.microsoft.com/office/drawing/2014/main" id="{646F2674-4AC9-408E-B12E-7BD72287D55F}"/>
                </a:ext>
              </a:extLst>
            </p:cNvPr>
            <p:cNvSpPr>
              <a:spLocks/>
            </p:cNvSpPr>
            <p:nvPr/>
          </p:nvSpPr>
          <p:spPr bwMode="auto">
            <a:xfrm>
              <a:off x="6587933" y="5618079"/>
              <a:ext cx="468507" cy="322550"/>
            </a:xfrm>
            <a:custGeom>
              <a:avLst/>
              <a:gdLst>
                <a:gd name="T0" fmla="*/ 0 w 226"/>
                <a:gd name="T1" fmla="*/ 122 h 156"/>
                <a:gd name="T2" fmla="*/ 61 w 226"/>
                <a:gd name="T3" fmla="*/ 21 h 156"/>
                <a:gd name="T4" fmla="*/ 206 w 226"/>
                <a:gd name="T5" fmla="*/ 21 h 156"/>
                <a:gd name="T6" fmla="*/ 197 w 226"/>
                <a:gd name="T7" fmla="*/ 156 h 156"/>
                <a:gd name="T8" fmla="*/ 0 w 226"/>
                <a:gd name="T9" fmla="*/ 122 h 156"/>
              </a:gdLst>
              <a:ahLst/>
              <a:cxnLst>
                <a:cxn ang="0">
                  <a:pos x="T0" y="T1"/>
                </a:cxn>
                <a:cxn ang="0">
                  <a:pos x="T2" y="T3"/>
                </a:cxn>
                <a:cxn ang="0">
                  <a:pos x="T4" y="T5"/>
                </a:cxn>
                <a:cxn ang="0">
                  <a:pos x="T6" y="T7"/>
                </a:cxn>
                <a:cxn ang="0">
                  <a:pos x="T8" y="T9"/>
                </a:cxn>
              </a:cxnLst>
              <a:rect l="0" t="0" r="r" b="b"/>
              <a:pathLst>
                <a:path w="226" h="156">
                  <a:moveTo>
                    <a:pt x="0" y="122"/>
                  </a:moveTo>
                  <a:cubicBezTo>
                    <a:pt x="0" y="122"/>
                    <a:pt x="16" y="42"/>
                    <a:pt x="61" y="21"/>
                  </a:cubicBezTo>
                  <a:cubicBezTo>
                    <a:pt x="106" y="0"/>
                    <a:pt x="206" y="21"/>
                    <a:pt x="206" y="21"/>
                  </a:cubicBezTo>
                  <a:cubicBezTo>
                    <a:pt x="206" y="21"/>
                    <a:pt x="226" y="93"/>
                    <a:pt x="197" y="156"/>
                  </a:cubicBezTo>
                  <a:lnTo>
                    <a:pt x="0" y="122"/>
                  </a:lnTo>
                  <a:close/>
                </a:path>
              </a:pathLst>
            </a:custGeom>
            <a:solidFill>
              <a:srgbClr val="FFD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8" name="Freeform 58">
              <a:extLst>
                <a:ext uri="{FF2B5EF4-FFF2-40B4-BE49-F238E27FC236}">
                  <a16:creationId xmlns:a16="http://schemas.microsoft.com/office/drawing/2014/main" id="{9A592A68-10FA-4A40-AC75-2546AA326AB6}"/>
                </a:ext>
              </a:extLst>
            </p:cNvPr>
            <p:cNvSpPr>
              <a:spLocks/>
            </p:cNvSpPr>
            <p:nvPr/>
          </p:nvSpPr>
          <p:spPr bwMode="auto">
            <a:xfrm>
              <a:off x="9553944" y="5583843"/>
              <a:ext cx="2638056" cy="513557"/>
            </a:xfrm>
            <a:custGeom>
              <a:avLst/>
              <a:gdLst>
                <a:gd name="T0" fmla="*/ 0 w 1464"/>
                <a:gd name="T1" fmla="*/ 285 h 285"/>
                <a:gd name="T2" fmla="*/ 924 w 1464"/>
                <a:gd name="T3" fmla="*/ 98 h 285"/>
                <a:gd name="T4" fmla="*/ 1464 w 1464"/>
                <a:gd name="T5" fmla="*/ 285 h 285"/>
                <a:gd name="T6" fmla="*/ 1464 w 1464"/>
                <a:gd name="T7" fmla="*/ 191 h 285"/>
                <a:gd name="T8" fmla="*/ 924 w 1464"/>
                <a:gd name="T9" fmla="*/ 0 h 285"/>
                <a:gd name="T10" fmla="*/ 0 w 1464"/>
                <a:gd name="T11" fmla="*/ 285 h 285"/>
              </a:gdLst>
              <a:ahLst/>
              <a:cxnLst>
                <a:cxn ang="0">
                  <a:pos x="T0" y="T1"/>
                </a:cxn>
                <a:cxn ang="0">
                  <a:pos x="T2" y="T3"/>
                </a:cxn>
                <a:cxn ang="0">
                  <a:pos x="T4" y="T5"/>
                </a:cxn>
                <a:cxn ang="0">
                  <a:pos x="T6" y="T7"/>
                </a:cxn>
                <a:cxn ang="0">
                  <a:pos x="T8" y="T9"/>
                </a:cxn>
                <a:cxn ang="0">
                  <a:pos x="T10" y="T11"/>
                </a:cxn>
              </a:cxnLst>
              <a:rect l="0" t="0" r="r" b="b"/>
              <a:pathLst>
                <a:path w="1464" h="285">
                  <a:moveTo>
                    <a:pt x="0" y="285"/>
                  </a:moveTo>
                  <a:lnTo>
                    <a:pt x="924" y="98"/>
                  </a:lnTo>
                  <a:lnTo>
                    <a:pt x="1464" y="285"/>
                  </a:lnTo>
                  <a:lnTo>
                    <a:pt x="1464" y="191"/>
                  </a:lnTo>
                  <a:lnTo>
                    <a:pt x="924" y="0"/>
                  </a:lnTo>
                  <a:lnTo>
                    <a:pt x="0" y="285"/>
                  </a:ln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9" name="Freeform 59">
              <a:extLst>
                <a:ext uri="{FF2B5EF4-FFF2-40B4-BE49-F238E27FC236}">
                  <a16:creationId xmlns:a16="http://schemas.microsoft.com/office/drawing/2014/main" id="{E1D00260-22F2-4283-8601-A363886930CB}"/>
                </a:ext>
              </a:extLst>
            </p:cNvPr>
            <p:cNvSpPr>
              <a:spLocks/>
            </p:cNvSpPr>
            <p:nvPr/>
          </p:nvSpPr>
          <p:spPr bwMode="auto">
            <a:xfrm>
              <a:off x="6587933" y="5520774"/>
              <a:ext cx="416251" cy="349578"/>
            </a:xfrm>
            <a:custGeom>
              <a:avLst/>
              <a:gdLst>
                <a:gd name="T0" fmla="*/ 0 w 201"/>
                <a:gd name="T1" fmla="*/ 169 h 169"/>
                <a:gd name="T2" fmla="*/ 201 w 201"/>
                <a:gd name="T3" fmla="*/ 68 h 169"/>
                <a:gd name="T4" fmla="*/ 0 w 201"/>
                <a:gd name="T5" fmla="*/ 169 h 169"/>
              </a:gdLst>
              <a:ahLst/>
              <a:cxnLst>
                <a:cxn ang="0">
                  <a:pos x="T0" y="T1"/>
                </a:cxn>
                <a:cxn ang="0">
                  <a:pos x="T2" y="T3"/>
                </a:cxn>
                <a:cxn ang="0">
                  <a:pos x="T4" y="T5"/>
                </a:cxn>
              </a:cxnLst>
              <a:rect l="0" t="0" r="r" b="b"/>
              <a:pathLst>
                <a:path w="201" h="169">
                  <a:moveTo>
                    <a:pt x="0" y="169"/>
                  </a:moveTo>
                  <a:cubicBezTo>
                    <a:pt x="0" y="169"/>
                    <a:pt x="7" y="28"/>
                    <a:pt x="201" y="68"/>
                  </a:cubicBezTo>
                  <a:cubicBezTo>
                    <a:pt x="201" y="68"/>
                    <a:pt x="4" y="0"/>
                    <a:pt x="0" y="169"/>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Tree>
    <p:extLst>
      <p:ext uri="{BB962C8B-B14F-4D97-AF65-F5344CB8AC3E}">
        <p14:creationId xmlns:p14="http://schemas.microsoft.com/office/powerpoint/2010/main" val="40516255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8B73C-3611-4582-BCBD-3483149696E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BE9BBA3-91CC-4C91-966A-53E93A247A06}"/>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How much e-waste do you think North America and Europe generated in 2019?</a:t>
            </a:r>
          </a:p>
        </p:txBody>
      </p:sp>
      <p:sp>
        <p:nvSpPr>
          <p:cNvPr id="7" name="Rectangle 6">
            <a:extLst>
              <a:ext uri="{FF2B5EF4-FFF2-40B4-BE49-F238E27FC236}">
                <a16:creationId xmlns:a16="http://schemas.microsoft.com/office/drawing/2014/main" id="{33F620F1-B9DA-4F63-956A-5C727CDA0BE0}"/>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59656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62974D-7EC6-469D-8826-7B7B02D49132}"/>
              </a:ext>
            </a:extLst>
          </p:cNvPr>
          <p:cNvSpPr/>
          <p:nvPr/>
        </p:nvSpPr>
        <p:spPr>
          <a:xfrm>
            <a:off x="0" y="5656082"/>
            <a:ext cx="12192000" cy="1201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263" name="Subtitle 2">
            <a:extLst>
              <a:ext uri="{FF2B5EF4-FFF2-40B4-BE49-F238E27FC236}">
                <a16:creationId xmlns:a16="http://schemas.microsoft.com/office/drawing/2014/main" id="{B419F460-60FB-4EF7-8CDA-7157079667C3}"/>
              </a:ext>
            </a:extLst>
          </p:cNvPr>
          <p:cNvSpPr txBox="1">
            <a:spLocks/>
          </p:cNvSpPr>
          <p:nvPr/>
        </p:nvSpPr>
        <p:spPr>
          <a:xfrm>
            <a:off x="979618" y="5656082"/>
            <a:ext cx="10515599" cy="1233432"/>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fontAlgn="auto">
              <a:spcBef>
                <a:spcPct val="0"/>
              </a:spcBef>
              <a:spcAft>
                <a:spcPts val="600"/>
              </a:spcAft>
              <a:buClrTx/>
              <a:buSzTx/>
              <a:tabLst/>
              <a:defRPr/>
            </a:pPr>
            <a:r>
              <a:rPr lang="en-US" sz="2800" kern="1200" dirty="0">
                <a:solidFill>
                  <a:schemeClr val="bg1"/>
                </a:solidFill>
                <a:effectLst/>
                <a:latin typeface="+mj-lt"/>
                <a:ea typeface="+mj-ea"/>
                <a:cs typeface="+mj-cs"/>
              </a:rPr>
              <a:t>In 2019 alone, over 50 million tons of e-waste - including displays, cables, power supplies and other AV equipment, were generated in North America and Europe. </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a:extLst>
              <a:ext uri="{FF2B5EF4-FFF2-40B4-BE49-F238E27FC236}">
                <a16:creationId xmlns:a16="http://schemas.microsoft.com/office/drawing/2014/main" id="{2E882C16-1248-4334-8234-D103743AB76D}"/>
              </a:ext>
            </a:extLst>
          </p:cNvPr>
          <p:cNvPicPr>
            <a:picLocks noChangeAspect="1"/>
          </p:cNvPicPr>
          <p:nvPr/>
        </p:nvPicPr>
        <p:blipFill>
          <a:blip r:embed="rId3"/>
          <a:stretch>
            <a:fillRect/>
          </a:stretch>
        </p:blipFill>
        <p:spPr>
          <a:xfrm>
            <a:off x="1943795" y="976976"/>
            <a:ext cx="8304409" cy="4359815"/>
          </a:xfrm>
          <a:prstGeom prst="rect">
            <a:avLst/>
          </a:prstGeom>
        </p:spPr>
      </p:pic>
      <p:sp>
        <p:nvSpPr>
          <p:cNvPr id="39" name="Subtitle 2">
            <a:extLst>
              <a:ext uri="{FF2B5EF4-FFF2-40B4-BE49-F238E27FC236}">
                <a16:creationId xmlns:a16="http://schemas.microsoft.com/office/drawing/2014/main" id="{D9C8A2E0-C360-402A-BCCC-10F1BEB72A43}"/>
              </a:ext>
            </a:extLst>
          </p:cNvPr>
          <p:cNvSpPr txBox="1">
            <a:spLocks/>
          </p:cNvSpPr>
          <p:nvPr/>
        </p:nvSpPr>
        <p:spPr>
          <a:xfrm>
            <a:off x="3203658" y="211503"/>
            <a:ext cx="5339287" cy="932688"/>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fontAlgn="auto">
              <a:spcBef>
                <a:spcPct val="0"/>
              </a:spcBef>
              <a:spcAft>
                <a:spcPts val="600"/>
              </a:spcAft>
              <a:buClrTx/>
              <a:buSzTx/>
              <a:tabLst/>
              <a:defRPr/>
            </a:pPr>
            <a:r>
              <a:rPr lang="en-US" sz="3000" b="1" kern="1200" dirty="0">
                <a:solidFill>
                  <a:schemeClr val="tx1"/>
                </a:solidFill>
                <a:effectLst/>
                <a:latin typeface="+mj-lt"/>
                <a:ea typeface="+mj-ea"/>
                <a:cs typeface="+mj-cs"/>
              </a:rPr>
              <a:t>Global E-waste Generated by Year</a:t>
            </a:r>
          </a:p>
          <a:p>
            <a:pPr marL="0" marR="0" lvl="0" indent="0" fontAlgn="auto">
              <a:spcBef>
                <a:spcPct val="0"/>
              </a:spcBef>
              <a:spcAft>
                <a:spcPts val="600"/>
              </a:spcAft>
              <a:buClrTx/>
              <a:buSzTx/>
              <a:tabLst/>
              <a:defRPr/>
            </a:pPr>
            <a:r>
              <a:rPr kumimoji="0" lang="en-US" sz="3000" b="0" i="0" u="none" strike="noStrike" kern="1200" cap="none" spc="0" normalizeH="0" baseline="0" noProof="0" dirty="0">
                <a:ln>
                  <a:noFill/>
                </a:ln>
                <a:solidFill>
                  <a:schemeClr val="tx1"/>
                </a:solidFill>
                <a:effectLst/>
                <a:uLnTx/>
                <a:uFillTx/>
                <a:latin typeface="+mj-lt"/>
                <a:ea typeface="+mj-ea"/>
                <a:cs typeface="+mj-cs"/>
              </a:rPr>
              <a:t>in million tons</a:t>
            </a:r>
          </a:p>
        </p:txBody>
      </p:sp>
      <p:sp>
        <p:nvSpPr>
          <p:cNvPr id="11" name="TextBox 10">
            <a:extLst>
              <a:ext uri="{FF2B5EF4-FFF2-40B4-BE49-F238E27FC236}">
                <a16:creationId xmlns:a16="http://schemas.microsoft.com/office/drawing/2014/main" id="{07B30166-8E5F-4EDA-B587-90FB673C3C23}"/>
              </a:ext>
            </a:extLst>
          </p:cNvPr>
          <p:cNvSpPr txBox="1"/>
          <p:nvPr/>
        </p:nvSpPr>
        <p:spPr>
          <a:xfrm>
            <a:off x="6182992" y="5201731"/>
            <a:ext cx="4348050" cy="230832"/>
          </a:xfrm>
          <a:prstGeom prst="rect">
            <a:avLst/>
          </a:prstGeom>
          <a:noFill/>
        </p:spPr>
        <p:txBody>
          <a:bodyPr wrap="square" rtlCol="0">
            <a:spAutoFit/>
          </a:bodyPr>
          <a:lstStyle/>
          <a:p>
            <a:r>
              <a:rPr lang="en-US" sz="900" b="0" i="0" dirty="0">
                <a:solidFill>
                  <a:srgbClr val="4B4B4E"/>
                </a:solidFill>
                <a:effectLst/>
                <a:latin typeface="Helvetica Neue"/>
              </a:rPr>
              <a:t>The Global E-waste Monitor 2020, UNU/UNITAR SCYCLE©/Nienke </a:t>
            </a:r>
            <a:r>
              <a:rPr lang="en-US" sz="900" b="0" i="0" dirty="0" err="1">
                <a:solidFill>
                  <a:srgbClr val="4B4B4E"/>
                </a:solidFill>
                <a:effectLst/>
                <a:latin typeface="Helvetica Neue"/>
              </a:rPr>
              <a:t>Haccoû</a:t>
            </a:r>
            <a:endParaRPr lang="en-US" sz="900" dirty="0"/>
          </a:p>
        </p:txBody>
      </p:sp>
      <p:pic>
        <p:nvPicPr>
          <p:cNvPr id="13" name="Picture 12">
            <a:extLst>
              <a:ext uri="{FF2B5EF4-FFF2-40B4-BE49-F238E27FC236}">
                <a16:creationId xmlns:a16="http://schemas.microsoft.com/office/drawing/2014/main" id="{8C6875AB-4821-45F8-A919-101704B03778}"/>
              </a:ext>
            </a:extLst>
          </p:cNvPr>
          <p:cNvPicPr>
            <a:picLocks noChangeAspect="1"/>
          </p:cNvPicPr>
          <p:nvPr/>
        </p:nvPicPr>
        <p:blipFill>
          <a:blip r:embed="rId4">
            <a:alphaModFix amt="5000"/>
          </a:blip>
          <a:stretch>
            <a:fillRect/>
          </a:stretch>
        </p:blipFill>
        <p:spPr>
          <a:xfrm>
            <a:off x="2085214" y="219628"/>
            <a:ext cx="8304409" cy="5159234"/>
          </a:xfrm>
          <a:prstGeom prst="rect">
            <a:avLst/>
          </a:prstGeom>
        </p:spPr>
      </p:pic>
    </p:spTree>
    <p:extLst>
      <p:ext uri="{BB962C8B-B14F-4D97-AF65-F5344CB8AC3E}">
        <p14:creationId xmlns:p14="http://schemas.microsoft.com/office/powerpoint/2010/main" val="230951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6059C-D60C-4752-AC28-1B9761BF203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12D5324-6EF3-405E-B1EA-ED9D1A00FC88}"/>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percentage of used electronics are recycled?</a:t>
            </a:r>
          </a:p>
        </p:txBody>
      </p:sp>
      <p:sp>
        <p:nvSpPr>
          <p:cNvPr id="7" name="Rectangle 6">
            <a:extLst>
              <a:ext uri="{FF2B5EF4-FFF2-40B4-BE49-F238E27FC236}">
                <a16:creationId xmlns:a16="http://schemas.microsoft.com/office/drawing/2014/main" id="{E97A1131-083F-43E3-A1FC-B98A2A45EBE7}"/>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52963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Electronic circuit board">
            <a:extLst>
              <a:ext uri="{FF2B5EF4-FFF2-40B4-BE49-F238E27FC236}">
                <a16:creationId xmlns:a16="http://schemas.microsoft.com/office/drawing/2014/main" id="{51693517-920E-137B-6DA0-7442EC25B6CA}"/>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5639F60-6E71-42FA-8957-BDF1578CB79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effectLst/>
              </a:rPr>
              <a:t>In 2019, less than 20% of used electronics were formally recycled.</a:t>
            </a:r>
            <a:endParaRPr lang="en-US" sz="6000" b="1" dirty="0">
              <a:solidFill>
                <a:srgbClr val="FFFFFF"/>
              </a:solidFill>
            </a:endParaRPr>
          </a:p>
        </p:txBody>
      </p:sp>
    </p:spTree>
    <p:extLst>
      <p:ext uri="{BB962C8B-B14F-4D97-AF65-F5344CB8AC3E}">
        <p14:creationId xmlns:p14="http://schemas.microsoft.com/office/powerpoint/2010/main" val="12221872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0" name="Freeform: Shape 3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32CD640-D49C-440A-9B75-526FF2DC3733}"/>
              </a:ext>
            </a:extLst>
          </p:cNvPr>
          <p:cNvSpPr txBox="1"/>
          <p:nvPr/>
        </p:nvSpPr>
        <p:spPr>
          <a:xfrm>
            <a:off x="6879364" y="6516080"/>
            <a:ext cx="4990744" cy="530915"/>
          </a:xfrm>
          <a:prstGeom prst="rect">
            <a:avLst/>
          </a:prstGeom>
          <a:noFill/>
          <a:ln>
            <a:noFill/>
          </a:ln>
        </p:spPr>
        <p:txBody>
          <a:bodyPr wrap="square" rtlCol="0">
            <a:spAutoFit/>
          </a:bodyPr>
          <a:lstStyle/>
          <a:p>
            <a:r>
              <a:rPr lang="en-US" sz="1050" b="0" i="0" dirty="0">
                <a:solidFill>
                  <a:srgbClr val="4B4B4E"/>
                </a:solidFill>
                <a:effectLst/>
                <a:latin typeface="Helvetica Neue"/>
              </a:rPr>
              <a:t>The Global E-waste Monitor 2020, UNU/UNITAR SCYCLE©/Nienke </a:t>
            </a:r>
            <a:r>
              <a:rPr lang="en-US" sz="1050" b="0" i="0" dirty="0" err="1">
                <a:solidFill>
                  <a:srgbClr val="4B4B4E"/>
                </a:solidFill>
                <a:effectLst/>
                <a:latin typeface="Helvetica Neue"/>
              </a:rPr>
              <a:t>Haccoû</a:t>
            </a:r>
            <a:endParaRPr lang="en-US" sz="1050" dirty="0"/>
          </a:p>
          <a:p>
            <a:endParaRPr lang="en-US" dirty="0"/>
          </a:p>
        </p:txBody>
      </p:sp>
      <p:pic>
        <p:nvPicPr>
          <p:cNvPr id="8" name="Picture 7">
            <a:extLst>
              <a:ext uri="{FF2B5EF4-FFF2-40B4-BE49-F238E27FC236}">
                <a16:creationId xmlns:a16="http://schemas.microsoft.com/office/drawing/2014/main" id="{44D8BCAE-B270-4A00-A4A3-24A6E6CBA876}"/>
              </a:ext>
            </a:extLst>
          </p:cNvPr>
          <p:cNvPicPr>
            <a:picLocks noChangeAspect="1"/>
          </p:cNvPicPr>
          <p:nvPr/>
        </p:nvPicPr>
        <p:blipFill>
          <a:blip r:embed="rId3"/>
          <a:stretch>
            <a:fillRect/>
          </a:stretch>
        </p:blipFill>
        <p:spPr>
          <a:xfrm>
            <a:off x="2232316" y="172491"/>
            <a:ext cx="9294096" cy="6343589"/>
          </a:xfrm>
          <a:prstGeom prst="rect">
            <a:avLst/>
          </a:prstGeom>
        </p:spPr>
      </p:pic>
    </p:spTree>
    <p:extLst>
      <p:ext uri="{BB962C8B-B14F-4D97-AF65-F5344CB8AC3E}">
        <p14:creationId xmlns:p14="http://schemas.microsoft.com/office/powerpoint/2010/main" val="2150121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3cbf1985-103a-41b0-9ec3-ad853e655ffb"/>
  <p:tag name="SLIDO_EVENT_SECTION_UUID" val="7e945c87-ce77-4b72-b4d9-806bcccaafbc"/>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EwMDc3Nzl9"/>
  <p:tag name="SLIDO_TYPE" val="SlidoPoll"/>
  <p:tag name="SLIDO_POLL_UUID" val="182d33e8-ca56-47d0-bdb2-25023335a68e"/>
  <p:tag name="SLIDO_TIMELINE" val="W3sicG9sbFF1ZXN0aW9uVXVpZCI6IjQyYzM1OGVkLTk1ZDItNDJiZi04YWVhLTlkODk4ODRlZmEwN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NTEwMDc3MTZ9"/>
  <p:tag name="SLIDO_TYPE" val="SlidoPoll"/>
  <p:tag name="SLIDO_POLL_UUID" val="a4629f47-ed39-4199-ad48-eec865a9055a"/>
  <p:tag name="SLIDO_TIMELINE" val="W3sicG9sbFF1ZXN0aW9uVXVpZCI6ImFjNWRiMTRmLTFkZDYtNDBmNC1hNDY1LTAzOGQxMDAzNGRlMS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DE1397016294429A4E41DBED30E5B3" ma:contentTypeVersion="13" ma:contentTypeDescription="Create a new document." ma:contentTypeScope="" ma:versionID="45ab02a6011081537fb0291ee8637c80">
  <xsd:schema xmlns:xsd="http://www.w3.org/2001/XMLSchema" xmlns:xs="http://www.w3.org/2001/XMLSchema" xmlns:p="http://schemas.microsoft.com/office/2006/metadata/properties" xmlns:ns3="c7154238-9d42-4a2f-9fa9-eb91bade882a" xmlns:ns4="8e7f01bf-ce8b-4b70-afa2-b9b9061f4518" targetNamespace="http://schemas.microsoft.com/office/2006/metadata/properties" ma:root="true" ma:fieldsID="0eca0e86bf9c4c3b9ac9e632c0059b0b" ns3:_="" ns4:_="">
    <xsd:import namespace="c7154238-9d42-4a2f-9fa9-eb91bade882a"/>
    <xsd:import namespace="8e7f01bf-ce8b-4b70-afa2-b9b9061f45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4238-9d42-4a2f-9fa9-eb91bade8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7f01bf-ce8b-4b70-afa2-b9b9061f45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E10E2-910A-4873-9B18-ED7F17C6C5C7}">
  <ds:schemaRefs>
    <ds:schemaRef ds:uri="http://schemas.microsoft.com/sharepoint/v3/contenttype/forms"/>
  </ds:schemaRefs>
</ds:datastoreItem>
</file>

<file path=customXml/itemProps2.xml><?xml version="1.0" encoding="utf-8"?>
<ds:datastoreItem xmlns:ds="http://schemas.openxmlformats.org/officeDocument/2006/customXml" ds:itemID="{001EDE80-7612-42A9-B48B-34CD635AA1B3}">
  <ds:schemaRefs>
    <ds:schemaRef ds:uri="http://schemas.microsoft.com/office/2006/metadata/properties"/>
    <ds:schemaRef ds:uri="c7154238-9d42-4a2f-9fa9-eb91bade882a"/>
    <ds:schemaRef ds:uri="http://purl.org/dc/elements/1.1/"/>
    <ds:schemaRef ds:uri="http://schemas.openxmlformats.org/package/2006/metadata/core-properties"/>
    <ds:schemaRef ds:uri="http://schemas.microsoft.com/office/2006/documentManagement/types"/>
    <ds:schemaRef ds:uri="8e7f01bf-ce8b-4b70-afa2-b9b9061f4518"/>
    <ds:schemaRef ds:uri="http://www.w3.org/XML/1998/namespace"/>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189C16C2-5318-4EAE-BC87-7445C199E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54238-9d42-4a2f-9fa9-eb91bade882a"/>
    <ds:schemaRef ds:uri="8e7f01bf-ce8b-4b70-afa2-b9b9061f4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2527</TotalTime>
  <Words>1180</Words>
  <Application>Microsoft Office PowerPoint</Application>
  <PresentationFormat>Widescreen</PresentationFormat>
  <Paragraphs>77</Paragraphs>
  <Slides>20</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Helvetica Neue</vt:lpstr>
      <vt:lpstr>Montserrat</vt:lpstr>
      <vt:lpstr>Montserrat Light</vt:lpstr>
      <vt:lpstr>Source Sans Pro Light</vt:lpstr>
      <vt:lpstr>Office Theme</vt:lpstr>
      <vt:lpstr>PowerPoint Presentation</vt:lpstr>
      <vt:lpstr>PowerPoint Presentation</vt:lpstr>
      <vt:lpstr>THE PROBLEM</vt:lpstr>
      <vt:lpstr>PowerPoint Presentation</vt:lpstr>
      <vt:lpstr>PowerPoint Presentation</vt:lpstr>
      <vt:lpstr>PowerPoint Presentation</vt:lpstr>
      <vt:lpstr>PowerPoint Presentation</vt:lpstr>
      <vt:lpstr>In 2019, less than 20% of used electronics were formally recycled.</vt:lpstr>
      <vt:lpstr>PowerPoint Presentation</vt:lpstr>
      <vt:lpstr>PowerPoint Presentation</vt:lpstr>
      <vt:lpstr>About 26% of total U.S. energy consumption in 2020 was for transporting people and goods from one place to another.</vt:lpstr>
      <vt:lpstr>PowerPoint Presentation</vt:lpstr>
      <vt:lpstr>“Sustainable Development”</vt:lpstr>
      <vt:lpstr>PowerPoint Presentation</vt:lpstr>
      <vt:lpstr>PowerPoint Presentation</vt:lpstr>
      <vt:lpstr>PowerPoint Presentation</vt:lpstr>
      <vt:lpstr>PowerPoint Presentation</vt:lpstr>
      <vt:lpstr>Get “SAVe Certified” – SAVe will provide a certification program for companies in the AV industry.</vt:lpstr>
      <vt:lpstr>Download ClearTech’s SDG sustainability</vt:lpstr>
      <vt:lpstr>JOIN US FOR OUR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To</dc:creator>
  <cp:lastModifiedBy>Christina De Bono</cp:lastModifiedBy>
  <cp:revision>27</cp:revision>
  <dcterms:created xsi:type="dcterms:W3CDTF">2022-04-21T18:07:01Z</dcterms:created>
  <dcterms:modified xsi:type="dcterms:W3CDTF">2022-04-29T22:17:15Z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0x010100A0DE1397016294429A4E41DBED30E5B3</vt:lpwstr>
  </property>
  <property fmtid="{D5CDD505-2E9C-101B-9397-08002B2CF9AE}" pid="3" name="SlidoAppVersion">
    <vt:lpwstr>1.2.3.2819</vt:lpwstr>
  </property>
</Properties>
</file>